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55"/>
  </p:notesMasterIdLst>
  <p:handoutMasterIdLst>
    <p:handoutMasterId r:id="rId56"/>
  </p:handoutMasterIdLst>
  <p:sldIdLst>
    <p:sldId id="256" r:id="rId5"/>
    <p:sldId id="257" r:id="rId6"/>
    <p:sldId id="272" r:id="rId7"/>
    <p:sldId id="269" r:id="rId8"/>
    <p:sldId id="281" r:id="rId9"/>
    <p:sldId id="258" r:id="rId10"/>
    <p:sldId id="273" r:id="rId11"/>
    <p:sldId id="275" r:id="rId12"/>
    <p:sldId id="276" r:id="rId13"/>
    <p:sldId id="277" r:id="rId14"/>
    <p:sldId id="278" r:id="rId15"/>
    <p:sldId id="279" r:id="rId16"/>
    <p:sldId id="280" r:id="rId17"/>
    <p:sldId id="282" r:id="rId18"/>
    <p:sldId id="292" r:id="rId19"/>
    <p:sldId id="283" r:id="rId20"/>
    <p:sldId id="284" r:id="rId21"/>
    <p:sldId id="285" r:id="rId22"/>
    <p:sldId id="286" r:id="rId23"/>
    <p:sldId id="287" r:id="rId24"/>
    <p:sldId id="293" r:id="rId25"/>
    <p:sldId id="260" r:id="rId26"/>
    <p:sldId id="288" r:id="rId27"/>
    <p:sldId id="289" r:id="rId28"/>
    <p:sldId id="290" r:id="rId29"/>
    <p:sldId id="291" r:id="rId30"/>
    <p:sldId id="294" r:id="rId31"/>
    <p:sldId id="268" r:id="rId32"/>
    <p:sldId id="307" r:id="rId33"/>
    <p:sldId id="266" r:id="rId34"/>
    <p:sldId id="309" r:id="rId35"/>
    <p:sldId id="310" r:id="rId36"/>
    <p:sldId id="262" r:id="rId37"/>
    <p:sldId id="263" r:id="rId38"/>
    <p:sldId id="299" r:id="rId39"/>
    <p:sldId id="302" r:id="rId40"/>
    <p:sldId id="301" r:id="rId41"/>
    <p:sldId id="300" r:id="rId42"/>
    <p:sldId id="311" r:id="rId43"/>
    <p:sldId id="270" r:id="rId44"/>
    <p:sldId id="271" r:id="rId45"/>
    <p:sldId id="312" r:id="rId46"/>
    <p:sldId id="303" r:id="rId47"/>
    <p:sldId id="304" r:id="rId48"/>
    <p:sldId id="305" r:id="rId49"/>
    <p:sldId id="297" r:id="rId50"/>
    <p:sldId id="306" r:id="rId51"/>
    <p:sldId id="261" r:id="rId52"/>
    <p:sldId id="295" r:id="rId53"/>
    <p:sldId id="265" r:id="rId5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014" autoAdjust="0"/>
    <p:restoredTop sz="76014" autoAdjust="0"/>
  </p:normalViewPr>
  <p:slideViewPr>
    <p:cSldViewPr snapToGrid="0" showGuides="1">
      <p:cViewPr varScale="1">
        <p:scale>
          <a:sx n="97" d="100"/>
          <a:sy n="97" d="100"/>
        </p:scale>
        <p:origin x="1387" y="72"/>
      </p:cViewPr>
      <p:guideLst>
        <p:guide orient="horz" pos="2160"/>
        <p:guide pos="3840"/>
      </p:guideLst>
    </p:cSldViewPr>
  </p:slideViewPr>
  <p:outlineViewPr>
    <p:cViewPr>
      <p:scale>
        <a:sx n="33" d="100"/>
        <a:sy n="33" d="100"/>
      </p:scale>
      <p:origin x="0" y="-16896"/>
    </p:cViewPr>
  </p:outlineViewPr>
  <p:notesTextViewPr>
    <p:cViewPr>
      <p:scale>
        <a:sx n="1" d="1"/>
        <a:sy n="1" d="1"/>
      </p:scale>
      <p:origin x="0" y="0"/>
    </p:cViewPr>
  </p:notesTextViewPr>
  <p:sorterViewPr>
    <p:cViewPr>
      <p:scale>
        <a:sx n="100" d="100"/>
        <a:sy n="100" d="100"/>
      </p:scale>
      <p:origin x="0" y="-5573"/>
    </p:cViewPr>
  </p:sorterViewPr>
  <p:notesViewPr>
    <p:cSldViewPr snapToGrid="0" showGuides="1">
      <p:cViewPr varScale="1">
        <p:scale>
          <a:sx n="58" d="100"/>
          <a:sy n="58" d="100"/>
        </p:scale>
        <p:origin x="1974" y="9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slide" Target="slides/slide50.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handoutMaster" Target="handoutMasters/handoutMaster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9124979459890624E-2"/>
          <c:y val="6.462561418979211E-2"/>
          <c:w val="0.84990071358267716"/>
          <c:h val="0.89733379076440756"/>
        </c:manualLayout>
      </c:layout>
      <c:scatterChart>
        <c:scatterStyle val="lineMarker"/>
        <c:varyColors val="0"/>
        <c:ser>
          <c:idx val="0"/>
          <c:order val="0"/>
          <c:tx>
            <c:strRef>
              <c:f>Sheet1!$B$1</c:f>
              <c:strCache>
                <c:ptCount val="1"/>
                <c:pt idx="0">
                  <c:v>Barometer Value</c:v>
                </c:pt>
              </c:strCache>
            </c:strRef>
          </c:tx>
          <c:spPr>
            <a:ln w="19050" cap="rnd">
              <a:noFill/>
              <a:round/>
            </a:ln>
            <a:effectLst/>
          </c:spPr>
          <c:marker>
            <c:symbol val="circle"/>
            <c:size val="5"/>
            <c:spPr>
              <a:solidFill>
                <a:schemeClr val="accent2"/>
              </a:solidFill>
              <a:ln w="6350">
                <a:solidFill>
                  <a:schemeClr val="accent1"/>
                </a:solidFill>
              </a:ln>
              <a:effectLst/>
            </c:spPr>
          </c:marker>
          <c:xVal>
            <c:numRef>
              <c:f>Sheet1!$A$2:$A$576</c:f>
              <c:numCache>
                <c:formatCode>General</c:formatCode>
                <c:ptCount val="575"/>
                <c:pt idx="0">
                  <c:v>1747201500812290</c:v>
                </c:pt>
                <c:pt idx="1">
                  <c:v>1747201540825310</c:v>
                </c:pt>
                <c:pt idx="2">
                  <c:v>1747201580827810</c:v>
                </c:pt>
                <c:pt idx="3">
                  <c:v>1747201620828750</c:v>
                </c:pt>
                <c:pt idx="4">
                  <c:v>1747201660827650</c:v>
                </c:pt>
                <c:pt idx="5">
                  <c:v>1747201700828590</c:v>
                </c:pt>
                <c:pt idx="6">
                  <c:v>1747201740828640</c:v>
                </c:pt>
                <c:pt idx="7">
                  <c:v>1747201780827810</c:v>
                </c:pt>
                <c:pt idx="8">
                  <c:v>1747201820821610</c:v>
                </c:pt>
                <c:pt idx="9">
                  <c:v>1747201860820000</c:v>
                </c:pt>
                <c:pt idx="10" formatCode="0.00E+00">
                  <c:v>1747200000000000</c:v>
                </c:pt>
                <c:pt idx="11">
                  <c:v>1747201940820780</c:v>
                </c:pt>
                <c:pt idx="12">
                  <c:v>1747201980818590</c:v>
                </c:pt>
                <c:pt idx="13">
                  <c:v>1747202020827080</c:v>
                </c:pt>
                <c:pt idx="14">
                  <c:v>1747202060830410</c:v>
                </c:pt>
                <c:pt idx="15">
                  <c:v>1747202100824160</c:v>
                </c:pt>
                <c:pt idx="16" formatCode="0.00E+00">
                  <c:v>1747200000000000</c:v>
                </c:pt>
                <c:pt idx="17">
                  <c:v>1747202180822340</c:v>
                </c:pt>
                <c:pt idx="18">
                  <c:v>1747202220824940</c:v>
                </c:pt>
                <c:pt idx="19">
                  <c:v>1747202260819320</c:v>
                </c:pt>
                <c:pt idx="20">
                  <c:v>1747202300824680</c:v>
                </c:pt>
                <c:pt idx="21" formatCode="0.00E+00">
                  <c:v>1747200000000000</c:v>
                </c:pt>
                <c:pt idx="22">
                  <c:v>1747202380827600</c:v>
                </c:pt>
                <c:pt idx="23">
                  <c:v>1747202420818690</c:v>
                </c:pt>
                <c:pt idx="24">
                  <c:v>1747202460830310</c:v>
                </c:pt>
                <c:pt idx="25">
                  <c:v>1747202500822080</c:v>
                </c:pt>
                <c:pt idx="26">
                  <c:v>1747202540824630</c:v>
                </c:pt>
                <c:pt idx="27">
                  <c:v>1747202580826300</c:v>
                </c:pt>
                <c:pt idx="28">
                  <c:v>1747202620822340</c:v>
                </c:pt>
                <c:pt idx="29">
                  <c:v>1747202660826610</c:v>
                </c:pt>
                <c:pt idx="30">
                  <c:v>1747202700819890</c:v>
                </c:pt>
                <c:pt idx="31">
                  <c:v>1747202740828330</c:v>
                </c:pt>
                <c:pt idx="32">
                  <c:v>1747202780826820</c:v>
                </c:pt>
                <c:pt idx="33">
                  <c:v>1747202820826770</c:v>
                </c:pt>
                <c:pt idx="34">
                  <c:v>1747202860828070</c:v>
                </c:pt>
                <c:pt idx="35">
                  <c:v>1747202900825150</c:v>
                </c:pt>
                <c:pt idx="36">
                  <c:v>1747202940822030</c:v>
                </c:pt>
                <c:pt idx="37">
                  <c:v>1747202980825310</c:v>
                </c:pt>
                <c:pt idx="38">
                  <c:v>1747203020824940</c:v>
                </c:pt>
                <c:pt idx="39">
                  <c:v>1747203060822860</c:v>
                </c:pt>
                <c:pt idx="40">
                  <c:v>1747203100822600</c:v>
                </c:pt>
                <c:pt idx="41">
                  <c:v>1747203140826250</c:v>
                </c:pt>
                <c:pt idx="42">
                  <c:v>1747203180827240</c:v>
                </c:pt>
                <c:pt idx="43">
                  <c:v>1747203220820570</c:v>
                </c:pt>
                <c:pt idx="44">
                  <c:v>1747203260827440</c:v>
                </c:pt>
                <c:pt idx="45">
                  <c:v>1747203300824680</c:v>
                </c:pt>
                <c:pt idx="46">
                  <c:v>1747203340828850</c:v>
                </c:pt>
                <c:pt idx="47">
                  <c:v>1747203380826770</c:v>
                </c:pt>
                <c:pt idx="48">
                  <c:v>1747203420831190</c:v>
                </c:pt>
                <c:pt idx="49">
                  <c:v>1747203460823430</c:v>
                </c:pt>
                <c:pt idx="50">
                  <c:v>1747203500828330</c:v>
                </c:pt>
                <c:pt idx="51">
                  <c:v>1747203540821870</c:v>
                </c:pt>
                <c:pt idx="52">
                  <c:v>1747203580822600</c:v>
                </c:pt>
                <c:pt idx="53">
                  <c:v>1747203620818540</c:v>
                </c:pt>
                <c:pt idx="54">
                  <c:v>1747203660820780</c:v>
                </c:pt>
                <c:pt idx="55">
                  <c:v>1747203700824940</c:v>
                </c:pt>
                <c:pt idx="56">
                  <c:v>1747203740822080</c:v>
                </c:pt>
                <c:pt idx="57">
                  <c:v>1747203780825990</c:v>
                </c:pt>
                <c:pt idx="58">
                  <c:v>1747203820821300</c:v>
                </c:pt>
                <c:pt idx="59">
                  <c:v>1747203860829110</c:v>
                </c:pt>
                <c:pt idx="60">
                  <c:v>1747203900828850</c:v>
                </c:pt>
                <c:pt idx="61" formatCode="0.00E+00">
                  <c:v>1747200000000000</c:v>
                </c:pt>
                <c:pt idx="62">
                  <c:v>1747203980822080</c:v>
                </c:pt>
                <c:pt idx="63">
                  <c:v>1747204020832500</c:v>
                </c:pt>
                <c:pt idx="64">
                  <c:v>1747204060831250</c:v>
                </c:pt>
                <c:pt idx="65">
                  <c:v>1747204100827810</c:v>
                </c:pt>
                <c:pt idx="66" formatCode="0.00E+00">
                  <c:v>1747200000000000</c:v>
                </c:pt>
                <c:pt idx="67" formatCode="0.00E+00">
                  <c:v>1747200000000000</c:v>
                </c:pt>
                <c:pt idx="68">
                  <c:v>1747204220829420</c:v>
                </c:pt>
                <c:pt idx="69">
                  <c:v>1747204260822600</c:v>
                </c:pt>
                <c:pt idx="70">
                  <c:v>1747204300825260</c:v>
                </c:pt>
                <c:pt idx="71">
                  <c:v>1747204340822600</c:v>
                </c:pt>
                <c:pt idx="72">
                  <c:v>1747204380828330</c:v>
                </c:pt>
                <c:pt idx="73">
                  <c:v>1747204420824630</c:v>
                </c:pt>
                <c:pt idx="74">
                  <c:v>1747204460827030</c:v>
                </c:pt>
                <c:pt idx="75">
                  <c:v>1747204500826560</c:v>
                </c:pt>
                <c:pt idx="76" formatCode="0.00E+00">
                  <c:v>1747200000000000</c:v>
                </c:pt>
                <c:pt idx="77" formatCode="0.00E+00">
                  <c:v>1747200000000000</c:v>
                </c:pt>
                <c:pt idx="78">
                  <c:v>1747204620823690</c:v>
                </c:pt>
                <c:pt idx="79">
                  <c:v>1747204660823120</c:v>
                </c:pt>
                <c:pt idx="80" formatCode="0.00E+00">
                  <c:v>1747200000000000</c:v>
                </c:pt>
                <c:pt idx="81">
                  <c:v>1747204740821040</c:v>
                </c:pt>
                <c:pt idx="82">
                  <c:v>1747204780825670</c:v>
                </c:pt>
                <c:pt idx="83">
                  <c:v>1747204820826140</c:v>
                </c:pt>
                <c:pt idx="84">
                  <c:v>1747204860824010</c:v>
                </c:pt>
                <c:pt idx="85">
                  <c:v>1747204900825990</c:v>
                </c:pt>
                <c:pt idx="86">
                  <c:v>1747204940822600</c:v>
                </c:pt>
                <c:pt idx="87">
                  <c:v>1747204980822390</c:v>
                </c:pt>
                <c:pt idx="88">
                  <c:v>1747205020827340</c:v>
                </c:pt>
                <c:pt idx="89">
                  <c:v>1747205060825100</c:v>
                </c:pt>
                <c:pt idx="90" formatCode="0.00E+00">
                  <c:v>1747210000000000</c:v>
                </c:pt>
                <c:pt idx="91">
                  <c:v>1747205140822600</c:v>
                </c:pt>
                <c:pt idx="92">
                  <c:v>1747205180829110</c:v>
                </c:pt>
                <c:pt idx="93">
                  <c:v>1747205220821250</c:v>
                </c:pt>
                <c:pt idx="94">
                  <c:v>1747205260828590</c:v>
                </c:pt>
                <c:pt idx="95">
                  <c:v>1747205300819840</c:v>
                </c:pt>
                <c:pt idx="96">
                  <c:v>1747205340827550</c:v>
                </c:pt>
                <c:pt idx="97">
                  <c:v>1747205380824940</c:v>
                </c:pt>
                <c:pt idx="98">
                  <c:v>1747205420830670</c:v>
                </c:pt>
                <c:pt idx="99">
                  <c:v>1747205460824680</c:v>
                </c:pt>
                <c:pt idx="100">
                  <c:v>1747205500826090</c:v>
                </c:pt>
                <c:pt idx="101">
                  <c:v>1747205540825670</c:v>
                </c:pt>
                <c:pt idx="102">
                  <c:v>1747205580828640</c:v>
                </c:pt>
                <c:pt idx="103">
                  <c:v>1747205620824320</c:v>
                </c:pt>
                <c:pt idx="104">
                  <c:v>1747205660822080</c:v>
                </c:pt>
                <c:pt idx="105">
                  <c:v>1747205700824160</c:v>
                </c:pt>
                <c:pt idx="106">
                  <c:v>1747205740825000</c:v>
                </c:pt>
                <c:pt idx="107">
                  <c:v>1747205780826770</c:v>
                </c:pt>
                <c:pt idx="108">
                  <c:v>1747205820821040</c:v>
                </c:pt>
                <c:pt idx="109" formatCode="0.00E+00">
                  <c:v>1747210000000000</c:v>
                </c:pt>
                <c:pt idx="110">
                  <c:v>1747205900823380</c:v>
                </c:pt>
                <c:pt idx="111">
                  <c:v>1747205940828070</c:v>
                </c:pt>
                <c:pt idx="112" formatCode="0.00E+00">
                  <c:v>1747210000000000</c:v>
                </c:pt>
                <c:pt idx="113">
                  <c:v>1747206020829060</c:v>
                </c:pt>
                <c:pt idx="114">
                  <c:v>1747206060821820</c:v>
                </c:pt>
                <c:pt idx="115">
                  <c:v>1747206100829320</c:v>
                </c:pt>
                <c:pt idx="116">
                  <c:v>1747206140824160</c:v>
                </c:pt>
                <c:pt idx="117">
                  <c:v>1747206180821300</c:v>
                </c:pt>
                <c:pt idx="118">
                  <c:v>1747206220822600</c:v>
                </c:pt>
                <c:pt idx="119">
                  <c:v>1747206260823120</c:v>
                </c:pt>
                <c:pt idx="120" formatCode="0.00E+00">
                  <c:v>1747210000000000</c:v>
                </c:pt>
                <c:pt idx="121">
                  <c:v>1747206340816770</c:v>
                </c:pt>
                <c:pt idx="122">
                  <c:v>1747206380821040</c:v>
                </c:pt>
                <c:pt idx="123">
                  <c:v>1747206420822080</c:v>
                </c:pt>
                <c:pt idx="124">
                  <c:v>1747206460828640</c:v>
                </c:pt>
                <c:pt idx="125">
                  <c:v>1747206500827080</c:v>
                </c:pt>
                <c:pt idx="126">
                  <c:v>1747206540830780</c:v>
                </c:pt>
                <c:pt idx="127">
                  <c:v>1747206580821300</c:v>
                </c:pt>
                <c:pt idx="128" formatCode="0.00E+00">
                  <c:v>1747210000000000</c:v>
                </c:pt>
                <c:pt idx="129">
                  <c:v>1747206660819740</c:v>
                </c:pt>
                <c:pt idx="130">
                  <c:v>1747206700823640</c:v>
                </c:pt>
                <c:pt idx="131">
                  <c:v>1747206740829790</c:v>
                </c:pt>
                <c:pt idx="132">
                  <c:v>1747206780823900</c:v>
                </c:pt>
                <c:pt idx="133">
                  <c:v>1747206820825930</c:v>
                </c:pt>
                <c:pt idx="134">
                  <c:v>1747206860825100</c:v>
                </c:pt>
                <c:pt idx="135">
                  <c:v>1747206900826350</c:v>
                </c:pt>
                <c:pt idx="136" formatCode="0.00E+00">
                  <c:v>1747210000000000</c:v>
                </c:pt>
                <c:pt idx="137">
                  <c:v>1747206980825990</c:v>
                </c:pt>
                <c:pt idx="138">
                  <c:v>1747207020822600</c:v>
                </c:pt>
                <c:pt idx="139">
                  <c:v>1747207060834580</c:v>
                </c:pt>
                <c:pt idx="140">
                  <c:v>1747207100828850</c:v>
                </c:pt>
                <c:pt idx="141">
                  <c:v>1747207140827440</c:v>
                </c:pt>
                <c:pt idx="142">
                  <c:v>1747207180822340</c:v>
                </c:pt>
                <c:pt idx="143">
                  <c:v>1747207220820670</c:v>
                </c:pt>
                <c:pt idx="144" formatCode="0.00E+00">
                  <c:v>1747210000000000</c:v>
                </c:pt>
                <c:pt idx="145">
                  <c:v>1747207300817910</c:v>
                </c:pt>
                <c:pt idx="146" formatCode="0.00E+00">
                  <c:v>1747210000000000</c:v>
                </c:pt>
                <c:pt idx="147">
                  <c:v>1747207380824680</c:v>
                </c:pt>
                <c:pt idx="148">
                  <c:v>1747207420823640</c:v>
                </c:pt>
                <c:pt idx="149">
                  <c:v>1747207460823380</c:v>
                </c:pt>
                <c:pt idx="150">
                  <c:v>1747207500827290</c:v>
                </c:pt>
                <c:pt idx="151">
                  <c:v>1747207540823430</c:v>
                </c:pt>
                <c:pt idx="152">
                  <c:v>1747207580822600</c:v>
                </c:pt>
                <c:pt idx="153">
                  <c:v>1747207620823490</c:v>
                </c:pt>
                <c:pt idx="154">
                  <c:v>1747207660824680</c:v>
                </c:pt>
                <c:pt idx="155">
                  <c:v>1747207700818640</c:v>
                </c:pt>
                <c:pt idx="156">
                  <c:v>1747207740822860</c:v>
                </c:pt>
                <c:pt idx="157">
                  <c:v>1747207780828380</c:v>
                </c:pt>
                <c:pt idx="158">
                  <c:v>1747207820827860</c:v>
                </c:pt>
                <c:pt idx="159">
                  <c:v>1747207860829370</c:v>
                </c:pt>
                <c:pt idx="160">
                  <c:v>1747207900823120</c:v>
                </c:pt>
                <c:pt idx="161">
                  <c:v>1747207940822080</c:v>
                </c:pt>
                <c:pt idx="162">
                  <c:v>1747207980818430</c:v>
                </c:pt>
                <c:pt idx="163">
                  <c:v>1747208020826250</c:v>
                </c:pt>
                <c:pt idx="164">
                  <c:v>1747208060825000</c:v>
                </c:pt>
                <c:pt idx="165">
                  <c:v>1747208100829110</c:v>
                </c:pt>
                <c:pt idx="166">
                  <c:v>1747208140823430</c:v>
                </c:pt>
                <c:pt idx="167">
                  <c:v>1747208180829890</c:v>
                </c:pt>
                <c:pt idx="168">
                  <c:v>1747208220823120</c:v>
                </c:pt>
                <c:pt idx="169">
                  <c:v>1747208260822860</c:v>
                </c:pt>
                <c:pt idx="170">
                  <c:v>1747208300822130</c:v>
                </c:pt>
                <c:pt idx="171">
                  <c:v>1747208340825620</c:v>
                </c:pt>
                <c:pt idx="172">
                  <c:v>1747208380822080</c:v>
                </c:pt>
                <c:pt idx="173">
                  <c:v>1747208420821870</c:v>
                </c:pt>
                <c:pt idx="174">
                  <c:v>1747208460824420</c:v>
                </c:pt>
                <c:pt idx="175" formatCode="0.00E+00">
                  <c:v>1747210000000000</c:v>
                </c:pt>
                <c:pt idx="176">
                  <c:v>1747208540832340</c:v>
                </c:pt>
                <c:pt idx="177">
                  <c:v>1747208580827290</c:v>
                </c:pt>
                <c:pt idx="178">
                  <c:v>1747208620829270</c:v>
                </c:pt>
                <c:pt idx="179">
                  <c:v>1747208660824680</c:v>
                </c:pt>
                <c:pt idx="180">
                  <c:v>1747208700828330</c:v>
                </c:pt>
                <c:pt idx="181" formatCode="0.00E+00">
                  <c:v>1747210000000000</c:v>
                </c:pt>
                <c:pt idx="182" formatCode="0.00E+00">
                  <c:v>1747210000000000</c:v>
                </c:pt>
                <c:pt idx="183" formatCode="0.00E+00">
                  <c:v>1747210000000000</c:v>
                </c:pt>
                <c:pt idx="184" formatCode="0.00E+00">
                  <c:v>1747210000000000</c:v>
                </c:pt>
                <c:pt idx="185" formatCode="0.00E+00">
                  <c:v>1747210000000000</c:v>
                </c:pt>
                <c:pt idx="186">
                  <c:v>1747208940823640</c:v>
                </c:pt>
                <c:pt idx="187">
                  <c:v>1747208980827810</c:v>
                </c:pt>
                <c:pt idx="188" formatCode="0.00E+00">
                  <c:v>1747210000000000</c:v>
                </c:pt>
                <c:pt idx="189">
                  <c:v>1747209060826610</c:v>
                </c:pt>
                <c:pt idx="190">
                  <c:v>1747209100828540</c:v>
                </c:pt>
                <c:pt idx="191" formatCode="0.00E+00">
                  <c:v>1747210000000000</c:v>
                </c:pt>
                <c:pt idx="192">
                  <c:v>1747209180828800</c:v>
                </c:pt>
                <c:pt idx="193">
                  <c:v>1747209220837910</c:v>
                </c:pt>
                <c:pt idx="194">
                  <c:v>1747209260820310</c:v>
                </c:pt>
                <c:pt idx="195">
                  <c:v>1747209300821920</c:v>
                </c:pt>
                <c:pt idx="196">
                  <c:v>1747209340828070</c:v>
                </c:pt>
                <c:pt idx="197">
                  <c:v>1747209380827810</c:v>
                </c:pt>
                <c:pt idx="198">
                  <c:v>1747209420829890</c:v>
                </c:pt>
                <c:pt idx="199">
                  <c:v>1747209460822600</c:v>
                </c:pt>
                <c:pt idx="200">
                  <c:v>1747209500831190</c:v>
                </c:pt>
                <c:pt idx="201">
                  <c:v>1747209540821870</c:v>
                </c:pt>
                <c:pt idx="202">
                  <c:v>1747209580829160</c:v>
                </c:pt>
                <c:pt idx="203">
                  <c:v>1747209620822240</c:v>
                </c:pt>
                <c:pt idx="204">
                  <c:v>1747209660830050</c:v>
                </c:pt>
                <c:pt idx="205">
                  <c:v>1747209700820830</c:v>
                </c:pt>
                <c:pt idx="206" formatCode="0.00E+00">
                  <c:v>1747210000000000</c:v>
                </c:pt>
                <c:pt idx="207" formatCode="0.00E+00">
                  <c:v>1747210000000000</c:v>
                </c:pt>
                <c:pt idx="208">
                  <c:v>1747209820828590</c:v>
                </c:pt>
                <c:pt idx="209">
                  <c:v>1747209860826510</c:v>
                </c:pt>
                <c:pt idx="210">
                  <c:v>1747209900828330</c:v>
                </c:pt>
                <c:pt idx="211" formatCode="0.00E+00">
                  <c:v>1747210000000000</c:v>
                </c:pt>
                <c:pt idx="212">
                  <c:v>1747209980826560</c:v>
                </c:pt>
                <c:pt idx="213">
                  <c:v>1747210020826610</c:v>
                </c:pt>
                <c:pt idx="214">
                  <c:v>1747210060822130</c:v>
                </c:pt>
                <c:pt idx="215">
                  <c:v>1747210100829680</c:v>
                </c:pt>
                <c:pt idx="216">
                  <c:v>1747210140821560</c:v>
                </c:pt>
                <c:pt idx="217" formatCode="0.00E+00">
                  <c:v>1747210000000000</c:v>
                </c:pt>
                <c:pt idx="218">
                  <c:v>1747210220819530</c:v>
                </c:pt>
                <c:pt idx="219">
                  <c:v>1747210260831870</c:v>
                </c:pt>
                <c:pt idx="220">
                  <c:v>1747210300830990</c:v>
                </c:pt>
                <c:pt idx="221" formatCode="0.00E+00">
                  <c:v>1747210000000000</c:v>
                </c:pt>
                <c:pt idx="222">
                  <c:v>1747210380834270</c:v>
                </c:pt>
                <c:pt idx="223">
                  <c:v>1747210420828120</c:v>
                </c:pt>
                <c:pt idx="224">
                  <c:v>1747210460833330</c:v>
                </c:pt>
                <c:pt idx="225">
                  <c:v>1747210500826350</c:v>
                </c:pt>
                <c:pt idx="226">
                  <c:v>1747210540830880</c:v>
                </c:pt>
                <c:pt idx="227">
                  <c:v>1747210580828900</c:v>
                </c:pt>
                <c:pt idx="228">
                  <c:v>1747210620830990</c:v>
                </c:pt>
                <c:pt idx="229">
                  <c:v>1747210660823430</c:v>
                </c:pt>
                <c:pt idx="230">
                  <c:v>1747210700826510</c:v>
                </c:pt>
                <c:pt idx="231">
                  <c:v>1747210740822390</c:v>
                </c:pt>
                <c:pt idx="232">
                  <c:v>1747210780824160</c:v>
                </c:pt>
                <c:pt idx="233">
                  <c:v>1747210820822600</c:v>
                </c:pt>
                <c:pt idx="234">
                  <c:v>1747210860825520</c:v>
                </c:pt>
                <c:pt idx="235">
                  <c:v>1747210900821510</c:v>
                </c:pt>
                <c:pt idx="236">
                  <c:v>1747210940821870</c:v>
                </c:pt>
                <c:pt idx="237">
                  <c:v>1747210980829110</c:v>
                </c:pt>
                <c:pt idx="238">
                  <c:v>1747211020822600</c:v>
                </c:pt>
                <c:pt idx="239">
                  <c:v>1747211060829110</c:v>
                </c:pt>
                <c:pt idx="240" formatCode="0.00E+00">
                  <c:v>1747210000000000</c:v>
                </c:pt>
                <c:pt idx="241">
                  <c:v>1747211140825990</c:v>
                </c:pt>
                <c:pt idx="242" formatCode="0.00E+00">
                  <c:v>1747210000000000</c:v>
                </c:pt>
                <c:pt idx="243" formatCode="0.00E+00">
                  <c:v>1747210000000000</c:v>
                </c:pt>
                <c:pt idx="244">
                  <c:v>1747211260824320</c:v>
                </c:pt>
                <c:pt idx="245" formatCode="0.00E+00">
                  <c:v>1747210000000000</c:v>
                </c:pt>
                <c:pt idx="246">
                  <c:v>1747211340823070</c:v>
                </c:pt>
                <c:pt idx="247">
                  <c:v>1747211380823170</c:v>
                </c:pt>
                <c:pt idx="248">
                  <c:v>1747211420822650</c:v>
                </c:pt>
                <c:pt idx="249">
                  <c:v>1747211460822600</c:v>
                </c:pt>
                <c:pt idx="250">
                  <c:v>1747211500824680</c:v>
                </c:pt>
                <c:pt idx="251">
                  <c:v>1747211540819790</c:v>
                </c:pt>
                <c:pt idx="252">
                  <c:v>1747211580826250</c:v>
                </c:pt>
                <c:pt idx="253">
                  <c:v>1747211620823850</c:v>
                </c:pt>
                <c:pt idx="254" formatCode="0.00E+00">
                  <c:v>1747210000000000</c:v>
                </c:pt>
                <c:pt idx="255">
                  <c:v>1747211700819580</c:v>
                </c:pt>
                <c:pt idx="256">
                  <c:v>1747211740821560</c:v>
                </c:pt>
                <c:pt idx="257" formatCode="0.00E+00">
                  <c:v>1747210000000000</c:v>
                </c:pt>
                <c:pt idx="258">
                  <c:v>1747211820827810</c:v>
                </c:pt>
                <c:pt idx="259">
                  <c:v>1747211860821560</c:v>
                </c:pt>
                <c:pt idx="260" formatCode="0.00E+00">
                  <c:v>1747210000000000</c:v>
                </c:pt>
                <c:pt idx="261">
                  <c:v>1747211940821560</c:v>
                </c:pt>
                <c:pt idx="262">
                  <c:v>1747211980825000</c:v>
                </c:pt>
                <c:pt idx="263">
                  <c:v>1747212020827290</c:v>
                </c:pt>
                <c:pt idx="264">
                  <c:v>1747212060821820</c:v>
                </c:pt>
                <c:pt idx="265" formatCode="0.00E+00">
                  <c:v>1747210000000000</c:v>
                </c:pt>
                <c:pt idx="266">
                  <c:v>1747212140827340</c:v>
                </c:pt>
                <c:pt idx="267">
                  <c:v>1747212180824940</c:v>
                </c:pt>
                <c:pt idx="268">
                  <c:v>1747212220820260</c:v>
                </c:pt>
                <c:pt idx="269">
                  <c:v>1747212260821610</c:v>
                </c:pt>
                <c:pt idx="270">
                  <c:v>1747212300826560</c:v>
                </c:pt>
                <c:pt idx="271">
                  <c:v>1747212340823380</c:v>
                </c:pt>
                <c:pt idx="272">
                  <c:v>1747212380820050</c:v>
                </c:pt>
                <c:pt idx="273">
                  <c:v>1747212420822600</c:v>
                </c:pt>
                <c:pt idx="274" formatCode="0.00E+00">
                  <c:v>1747210000000000</c:v>
                </c:pt>
                <c:pt idx="275">
                  <c:v>1747212500827650</c:v>
                </c:pt>
                <c:pt idx="276" formatCode="0.00E+00">
                  <c:v>1747210000000000</c:v>
                </c:pt>
                <c:pt idx="277">
                  <c:v>1747212580829630</c:v>
                </c:pt>
                <c:pt idx="278">
                  <c:v>1747212620828900</c:v>
                </c:pt>
                <c:pt idx="279">
                  <c:v>1747212660824790</c:v>
                </c:pt>
                <c:pt idx="280">
                  <c:v>1747212700824010</c:v>
                </c:pt>
                <c:pt idx="281">
                  <c:v>1747212740821190</c:v>
                </c:pt>
                <c:pt idx="282">
                  <c:v>1747212780826610</c:v>
                </c:pt>
                <c:pt idx="283">
                  <c:v>1747212820815570</c:v>
                </c:pt>
                <c:pt idx="284">
                  <c:v>1747212860829420</c:v>
                </c:pt>
                <c:pt idx="285">
                  <c:v>1747212900823430</c:v>
                </c:pt>
                <c:pt idx="286">
                  <c:v>1747212940823280</c:v>
                </c:pt>
                <c:pt idx="287">
                  <c:v>1747212980821140</c:v>
                </c:pt>
                <c:pt idx="288">
                  <c:v>1747213020822860</c:v>
                </c:pt>
                <c:pt idx="289">
                  <c:v>1747213060824680</c:v>
                </c:pt>
                <c:pt idx="290">
                  <c:v>1747213100822860</c:v>
                </c:pt>
                <c:pt idx="291">
                  <c:v>1747213140828850</c:v>
                </c:pt>
                <c:pt idx="292">
                  <c:v>1747213180827130</c:v>
                </c:pt>
                <c:pt idx="293">
                  <c:v>1747213220822860</c:v>
                </c:pt>
                <c:pt idx="294">
                  <c:v>1747213260820620</c:v>
                </c:pt>
                <c:pt idx="295">
                  <c:v>1747213300832500</c:v>
                </c:pt>
                <c:pt idx="296">
                  <c:v>1747213340823430</c:v>
                </c:pt>
                <c:pt idx="297">
                  <c:v>1747213380826770</c:v>
                </c:pt>
                <c:pt idx="298">
                  <c:v>1747213420819740</c:v>
                </c:pt>
                <c:pt idx="299" formatCode="0.00E+00">
                  <c:v>1747210000000000</c:v>
                </c:pt>
                <c:pt idx="300">
                  <c:v>1747213500824940</c:v>
                </c:pt>
                <c:pt idx="301">
                  <c:v>1747213540823330</c:v>
                </c:pt>
                <c:pt idx="302">
                  <c:v>1747213580824580</c:v>
                </c:pt>
                <c:pt idx="303">
                  <c:v>1747213620822180</c:v>
                </c:pt>
                <c:pt idx="304">
                  <c:v>1747213660830830</c:v>
                </c:pt>
                <c:pt idx="305">
                  <c:v>1747213700821560</c:v>
                </c:pt>
                <c:pt idx="306">
                  <c:v>1747213740827500</c:v>
                </c:pt>
                <c:pt idx="307">
                  <c:v>1747213780824420</c:v>
                </c:pt>
                <c:pt idx="308">
                  <c:v>1747213820832240</c:v>
                </c:pt>
                <c:pt idx="309">
                  <c:v>1747213860823120</c:v>
                </c:pt>
                <c:pt idx="310">
                  <c:v>1747213900829890</c:v>
                </c:pt>
                <c:pt idx="311">
                  <c:v>1747213940821820</c:v>
                </c:pt>
                <c:pt idx="312">
                  <c:v>1747213980827600</c:v>
                </c:pt>
                <c:pt idx="313" formatCode="0.00E+00">
                  <c:v>1747210000000000</c:v>
                </c:pt>
                <c:pt idx="314">
                  <c:v>1747214060820990</c:v>
                </c:pt>
                <c:pt idx="315">
                  <c:v>1747214100828850</c:v>
                </c:pt>
                <c:pt idx="316">
                  <c:v>1747214140825780</c:v>
                </c:pt>
                <c:pt idx="317">
                  <c:v>1747214180830100</c:v>
                </c:pt>
                <c:pt idx="318">
                  <c:v>1747214220824680</c:v>
                </c:pt>
                <c:pt idx="319">
                  <c:v>1747214260823120</c:v>
                </c:pt>
                <c:pt idx="320">
                  <c:v>1747214300823120</c:v>
                </c:pt>
                <c:pt idx="321" formatCode="0.00E+00">
                  <c:v>1747210000000000</c:v>
                </c:pt>
                <c:pt idx="322">
                  <c:v>1747214380829320</c:v>
                </c:pt>
                <c:pt idx="323">
                  <c:v>1747214420828380</c:v>
                </c:pt>
                <c:pt idx="324">
                  <c:v>1747214460829840</c:v>
                </c:pt>
                <c:pt idx="325" formatCode="0.00E+00">
                  <c:v>1747210000000000</c:v>
                </c:pt>
                <c:pt idx="326">
                  <c:v>1747214540827440</c:v>
                </c:pt>
                <c:pt idx="327">
                  <c:v>1747214580827290</c:v>
                </c:pt>
                <c:pt idx="328">
                  <c:v>1747214620828750</c:v>
                </c:pt>
                <c:pt idx="329">
                  <c:v>1747214660825880</c:v>
                </c:pt>
                <c:pt idx="330">
                  <c:v>1747214700825990</c:v>
                </c:pt>
                <c:pt idx="331">
                  <c:v>1747214740827030</c:v>
                </c:pt>
                <c:pt idx="332" formatCode="0.00E+00">
                  <c:v>1747210000000000</c:v>
                </c:pt>
                <c:pt idx="333">
                  <c:v>1747214820828330</c:v>
                </c:pt>
                <c:pt idx="334">
                  <c:v>1747214860828020</c:v>
                </c:pt>
                <c:pt idx="335">
                  <c:v>1747214900827340</c:v>
                </c:pt>
                <c:pt idx="336">
                  <c:v>1747214940824680</c:v>
                </c:pt>
                <c:pt idx="337">
                  <c:v>1747214980826870</c:v>
                </c:pt>
                <c:pt idx="338" formatCode="0.00E+00">
                  <c:v>1747220000000000</c:v>
                </c:pt>
                <c:pt idx="339">
                  <c:v>1747215060823380</c:v>
                </c:pt>
                <c:pt idx="340">
                  <c:v>1747215100827810</c:v>
                </c:pt>
                <c:pt idx="341">
                  <c:v>1747215140830150</c:v>
                </c:pt>
                <c:pt idx="342">
                  <c:v>1747215180826350</c:v>
                </c:pt>
                <c:pt idx="343">
                  <c:v>1747215220826040</c:v>
                </c:pt>
                <c:pt idx="344">
                  <c:v>1747215260824420</c:v>
                </c:pt>
                <c:pt idx="345">
                  <c:v>1747215300827550</c:v>
                </c:pt>
                <c:pt idx="346">
                  <c:v>1747215340826610</c:v>
                </c:pt>
                <c:pt idx="347">
                  <c:v>1747215380828540</c:v>
                </c:pt>
                <c:pt idx="348">
                  <c:v>1747215420828640</c:v>
                </c:pt>
                <c:pt idx="349">
                  <c:v>1747215460826350</c:v>
                </c:pt>
                <c:pt idx="350">
                  <c:v>1747215500827550</c:v>
                </c:pt>
                <c:pt idx="351" formatCode="0.00E+00">
                  <c:v>1747220000000000</c:v>
                </c:pt>
                <c:pt idx="352">
                  <c:v>1747215580825990</c:v>
                </c:pt>
                <c:pt idx="353">
                  <c:v>1747215620820310</c:v>
                </c:pt>
                <c:pt idx="354">
                  <c:v>1747215660826770</c:v>
                </c:pt>
                <c:pt idx="355">
                  <c:v>1747215700821250</c:v>
                </c:pt>
                <c:pt idx="356">
                  <c:v>1747215740828590</c:v>
                </c:pt>
                <c:pt idx="357">
                  <c:v>1747215780825520</c:v>
                </c:pt>
                <c:pt idx="358" formatCode="0.00E+00">
                  <c:v>1747220000000000</c:v>
                </c:pt>
                <c:pt idx="359">
                  <c:v>1747215860824370</c:v>
                </c:pt>
                <c:pt idx="360">
                  <c:v>1747215900827550</c:v>
                </c:pt>
                <c:pt idx="361">
                  <c:v>1747215940823540</c:v>
                </c:pt>
                <c:pt idx="362">
                  <c:v>1747215980823380</c:v>
                </c:pt>
                <c:pt idx="363">
                  <c:v>1747216020823120</c:v>
                </c:pt>
                <c:pt idx="364">
                  <c:v>1747216060823590</c:v>
                </c:pt>
                <c:pt idx="365">
                  <c:v>1747216100826560</c:v>
                </c:pt>
                <c:pt idx="366">
                  <c:v>1747216140824320</c:v>
                </c:pt>
                <c:pt idx="367">
                  <c:v>1747216180831770</c:v>
                </c:pt>
                <c:pt idx="368" formatCode="0.00E+00">
                  <c:v>1747220000000000</c:v>
                </c:pt>
                <c:pt idx="369">
                  <c:v>1747216260829890</c:v>
                </c:pt>
                <c:pt idx="370">
                  <c:v>1747216300829420</c:v>
                </c:pt>
                <c:pt idx="371">
                  <c:v>1747216340820520</c:v>
                </c:pt>
                <c:pt idx="372" formatCode="0.00E+00">
                  <c:v>1747220000000000</c:v>
                </c:pt>
                <c:pt idx="373">
                  <c:v>1747216420827810</c:v>
                </c:pt>
                <c:pt idx="374">
                  <c:v>1747216460824790</c:v>
                </c:pt>
                <c:pt idx="375">
                  <c:v>1747216500826190</c:v>
                </c:pt>
                <c:pt idx="376">
                  <c:v>1747216540826510</c:v>
                </c:pt>
                <c:pt idx="377" formatCode="0.00E+00">
                  <c:v>1747220000000000</c:v>
                </c:pt>
                <c:pt idx="378">
                  <c:v>1747216620827030</c:v>
                </c:pt>
                <c:pt idx="379">
                  <c:v>1747216660823490</c:v>
                </c:pt>
                <c:pt idx="380">
                  <c:v>1747216700832240</c:v>
                </c:pt>
                <c:pt idx="381">
                  <c:v>1747216740822860</c:v>
                </c:pt>
                <c:pt idx="382">
                  <c:v>1747216780823380</c:v>
                </c:pt>
                <c:pt idx="383">
                  <c:v>1747216820823120</c:v>
                </c:pt>
                <c:pt idx="384">
                  <c:v>1747216860820520</c:v>
                </c:pt>
                <c:pt idx="385">
                  <c:v>1747216900826770</c:v>
                </c:pt>
                <c:pt idx="386">
                  <c:v>1747216940831400</c:v>
                </c:pt>
                <c:pt idx="387">
                  <c:v>1747216980823280</c:v>
                </c:pt>
                <c:pt idx="388">
                  <c:v>1747217020828800</c:v>
                </c:pt>
                <c:pt idx="389">
                  <c:v>1747217060828020</c:v>
                </c:pt>
                <c:pt idx="390">
                  <c:v>1747217100828640</c:v>
                </c:pt>
                <c:pt idx="391">
                  <c:v>1747217140823900</c:v>
                </c:pt>
                <c:pt idx="392" formatCode="0.00E+00">
                  <c:v>1747220000000000</c:v>
                </c:pt>
                <c:pt idx="393">
                  <c:v>1747217220824680</c:v>
                </c:pt>
                <c:pt idx="394">
                  <c:v>1747217260824420</c:v>
                </c:pt>
                <c:pt idx="395">
                  <c:v>1747217300826510</c:v>
                </c:pt>
                <c:pt idx="396">
                  <c:v>1747217340824680</c:v>
                </c:pt>
                <c:pt idx="397">
                  <c:v>1747217380828490</c:v>
                </c:pt>
                <c:pt idx="398">
                  <c:v>1747217420830670</c:v>
                </c:pt>
                <c:pt idx="399" formatCode="0.00E+00">
                  <c:v>1747220000000000</c:v>
                </c:pt>
                <c:pt idx="400" formatCode="0.00E+00">
                  <c:v>1747220000000000</c:v>
                </c:pt>
                <c:pt idx="401">
                  <c:v>1747217540826560</c:v>
                </c:pt>
                <c:pt idx="402">
                  <c:v>1747217580823380</c:v>
                </c:pt>
                <c:pt idx="403">
                  <c:v>1747217620823900</c:v>
                </c:pt>
                <c:pt idx="404">
                  <c:v>1747217660821300</c:v>
                </c:pt>
                <c:pt idx="405">
                  <c:v>1747217700818690</c:v>
                </c:pt>
                <c:pt idx="406" formatCode="0.00E+00">
                  <c:v>1747220000000000</c:v>
                </c:pt>
                <c:pt idx="407">
                  <c:v>1747217780823900</c:v>
                </c:pt>
                <c:pt idx="408">
                  <c:v>1747217820828430</c:v>
                </c:pt>
                <c:pt idx="409">
                  <c:v>1747217860821870</c:v>
                </c:pt>
                <c:pt idx="410" formatCode="0.00E+00">
                  <c:v>1747220000000000</c:v>
                </c:pt>
                <c:pt idx="411">
                  <c:v>1747217940820990</c:v>
                </c:pt>
                <c:pt idx="412">
                  <c:v>1747217980822600</c:v>
                </c:pt>
                <c:pt idx="413" formatCode="0.00E+00">
                  <c:v>1747220000000000</c:v>
                </c:pt>
                <c:pt idx="414">
                  <c:v>1747218060826250</c:v>
                </c:pt>
                <c:pt idx="415">
                  <c:v>1747218100831190</c:v>
                </c:pt>
                <c:pt idx="416">
                  <c:v>1747218140829630</c:v>
                </c:pt>
                <c:pt idx="417" formatCode="0.00E+00">
                  <c:v>1747220000000000</c:v>
                </c:pt>
                <c:pt idx="418">
                  <c:v>1747218220824940</c:v>
                </c:pt>
                <c:pt idx="419" formatCode="0.00E+00">
                  <c:v>1747220000000000</c:v>
                </c:pt>
                <c:pt idx="420">
                  <c:v>1747218300823850</c:v>
                </c:pt>
                <c:pt idx="421" formatCode="0.00E+00">
                  <c:v>1747220000000000</c:v>
                </c:pt>
                <c:pt idx="422">
                  <c:v>1747218380822340</c:v>
                </c:pt>
                <c:pt idx="423">
                  <c:v>1747218420830410</c:v>
                </c:pt>
                <c:pt idx="424">
                  <c:v>1747218460823640</c:v>
                </c:pt>
                <c:pt idx="425">
                  <c:v>1747218500821040</c:v>
                </c:pt>
                <c:pt idx="426">
                  <c:v>1747218540826040</c:v>
                </c:pt>
                <c:pt idx="427">
                  <c:v>1747218580826510</c:v>
                </c:pt>
                <c:pt idx="428">
                  <c:v>1747218620822760</c:v>
                </c:pt>
                <c:pt idx="429">
                  <c:v>1747218660818690</c:v>
                </c:pt>
                <c:pt idx="430">
                  <c:v>1747218700824160</c:v>
                </c:pt>
                <c:pt idx="431">
                  <c:v>1747218740821820</c:v>
                </c:pt>
                <c:pt idx="432">
                  <c:v>1747218780829370</c:v>
                </c:pt>
                <c:pt idx="433">
                  <c:v>1747218820821870</c:v>
                </c:pt>
                <c:pt idx="434">
                  <c:v>1747218860828590</c:v>
                </c:pt>
                <c:pt idx="435">
                  <c:v>1747218900823430</c:v>
                </c:pt>
                <c:pt idx="436">
                  <c:v>1747218940826300</c:v>
                </c:pt>
                <c:pt idx="437">
                  <c:v>1747218980821920</c:v>
                </c:pt>
                <c:pt idx="438">
                  <c:v>1747219020827180</c:v>
                </c:pt>
                <c:pt idx="439">
                  <c:v>1747219060823850</c:v>
                </c:pt>
                <c:pt idx="440">
                  <c:v>1747219100827810</c:v>
                </c:pt>
                <c:pt idx="441">
                  <c:v>1747219140821610</c:v>
                </c:pt>
                <c:pt idx="442">
                  <c:v>1747219180822390</c:v>
                </c:pt>
                <c:pt idx="443">
                  <c:v>1747219220822910</c:v>
                </c:pt>
                <c:pt idx="444">
                  <c:v>1747219260820000</c:v>
                </c:pt>
                <c:pt idx="445">
                  <c:v>1747219300823120</c:v>
                </c:pt>
                <c:pt idx="446">
                  <c:v>1747219340820410</c:v>
                </c:pt>
                <c:pt idx="447">
                  <c:v>1747219380827030</c:v>
                </c:pt>
                <c:pt idx="448">
                  <c:v>1747219420826920</c:v>
                </c:pt>
                <c:pt idx="449">
                  <c:v>1747219460822340</c:v>
                </c:pt>
                <c:pt idx="450">
                  <c:v>1747219500826300</c:v>
                </c:pt>
                <c:pt idx="451" formatCode="0.00E+00">
                  <c:v>1747220000000000</c:v>
                </c:pt>
                <c:pt idx="452">
                  <c:v>1747219580827030</c:v>
                </c:pt>
                <c:pt idx="453">
                  <c:v>1747219620825100</c:v>
                </c:pt>
                <c:pt idx="454">
                  <c:v>1747219660815000</c:v>
                </c:pt>
                <c:pt idx="455">
                  <c:v>1747219700822650</c:v>
                </c:pt>
                <c:pt idx="456" formatCode="0.00E+00">
                  <c:v>1747220000000000</c:v>
                </c:pt>
                <c:pt idx="457">
                  <c:v>1747219780823590</c:v>
                </c:pt>
                <c:pt idx="458">
                  <c:v>1747219820834580</c:v>
                </c:pt>
                <c:pt idx="459">
                  <c:v>1747219860825780</c:v>
                </c:pt>
                <c:pt idx="460">
                  <c:v>1747219900836090</c:v>
                </c:pt>
                <c:pt idx="461">
                  <c:v>1747219940824940</c:v>
                </c:pt>
                <c:pt idx="462">
                  <c:v>1747219980827810</c:v>
                </c:pt>
                <c:pt idx="463" formatCode="0.00E+00">
                  <c:v>1747220000000000</c:v>
                </c:pt>
                <c:pt idx="464">
                  <c:v>1747220060827030</c:v>
                </c:pt>
                <c:pt idx="465">
                  <c:v>1747220100827550</c:v>
                </c:pt>
                <c:pt idx="466">
                  <c:v>1747220140830780</c:v>
                </c:pt>
                <c:pt idx="467">
                  <c:v>1747220180824110</c:v>
                </c:pt>
                <c:pt idx="468">
                  <c:v>1747220220828540</c:v>
                </c:pt>
                <c:pt idx="469">
                  <c:v>1747220260829110</c:v>
                </c:pt>
                <c:pt idx="470" formatCode="0.00E+00">
                  <c:v>1747220000000000</c:v>
                </c:pt>
                <c:pt idx="471">
                  <c:v>1747220340825780</c:v>
                </c:pt>
                <c:pt idx="472">
                  <c:v>1747220380826560</c:v>
                </c:pt>
                <c:pt idx="473">
                  <c:v>1747220420827550</c:v>
                </c:pt>
                <c:pt idx="474">
                  <c:v>1747220460823640</c:v>
                </c:pt>
                <c:pt idx="475">
                  <c:v>1747220500824420</c:v>
                </c:pt>
                <c:pt idx="476">
                  <c:v>1747220540828590</c:v>
                </c:pt>
                <c:pt idx="477" formatCode="0.00E+00">
                  <c:v>1747220000000000</c:v>
                </c:pt>
                <c:pt idx="478">
                  <c:v>1747220620830360</c:v>
                </c:pt>
                <c:pt idx="479">
                  <c:v>1747220660833070</c:v>
                </c:pt>
                <c:pt idx="480">
                  <c:v>1747220700824630</c:v>
                </c:pt>
                <c:pt idx="481">
                  <c:v>1747220740819790</c:v>
                </c:pt>
                <c:pt idx="482">
                  <c:v>1747220780826040</c:v>
                </c:pt>
                <c:pt idx="483">
                  <c:v>1747220820819940</c:v>
                </c:pt>
                <c:pt idx="484">
                  <c:v>1747220860827290</c:v>
                </c:pt>
                <c:pt idx="485">
                  <c:v>1747220900820050</c:v>
                </c:pt>
                <c:pt idx="486">
                  <c:v>1747220940830000</c:v>
                </c:pt>
                <c:pt idx="487">
                  <c:v>1747220980820830</c:v>
                </c:pt>
                <c:pt idx="488">
                  <c:v>1747221020831660</c:v>
                </c:pt>
                <c:pt idx="489">
                  <c:v>1747221060824940</c:v>
                </c:pt>
                <c:pt idx="490">
                  <c:v>1747221100831610</c:v>
                </c:pt>
                <c:pt idx="491">
                  <c:v>1747221140826250</c:v>
                </c:pt>
                <c:pt idx="492">
                  <c:v>1747221180832390</c:v>
                </c:pt>
                <c:pt idx="493">
                  <c:v>1747221220826040</c:v>
                </c:pt>
                <c:pt idx="494">
                  <c:v>1747221260827910</c:v>
                </c:pt>
                <c:pt idx="495" formatCode="0.00E+00">
                  <c:v>1747220000000000</c:v>
                </c:pt>
                <c:pt idx="496">
                  <c:v>1747221340823690</c:v>
                </c:pt>
                <c:pt idx="497">
                  <c:v>1747221380829420</c:v>
                </c:pt>
                <c:pt idx="498">
                  <c:v>1747221420828590</c:v>
                </c:pt>
                <c:pt idx="499" formatCode="0.00E+00">
                  <c:v>1747220000000000</c:v>
                </c:pt>
                <c:pt idx="500">
                  <c:v>1747221500831040</c:v>
                </c:pt>
                <c:pt idx="501">
                  <c:v>1747221540832030</c:v>
                </c:pt>
                <c:pt idx="502" formatCode="0.00E+00">
                  <c:v>1747220000000000</c:v>
                </c:pt>
                <c:pt idx="503">
                  <c:v>1747221620824740</c:v>
                </c:pt>
                <c:pt idx="504">
                  <c:v>1747221660826560</c:v>
                </c:pt>
                <c:pt idx="505">
                  <c:v>1747221700827550</c:v>
                </c:pt>
                <c:pt idx="506">
                  <c:v>1747221740824680</c:v>
                </c:pt>
                <c:pt idx="507">
                  <c:v>1747221780825000</c:v>
                </c:pt>
                <c:pt idx="508">
                  <c:v>1747221820825880</c:v>
                </c:pt>
                <c:pt idx="509">
                  <c:v>1747221860821090</c:v>
                </c:pt>
                <c:pt idx="510">
                  <c:v>1747221900830260</c:v>
                </c:pt>
                <c:pt idx="511">
                  <c:v>1747221940823640</c:v>
                </c:pt>
                <c:pt idx="512">
                  <c:v>1747221980829630</c:v>
                </c:pt>
                <c:pt idx="513">
                  <c:v>1747222020826040</c:v>
                </c:pt>
                <c:pt idx="514">
                  <c:v>1747222060828590</c:v>
                </c:pt>
                <c:pt idx="515">
                  <c:v>1747222100825150</c:v>
                </c:pt>
                <c:pt idx="516">
                  <c:v>1747222140830410</c:v>
                </c:pt>
                <c:pt idx="517">
                  <c:v>1747222180826870</c:v>
                </c:pt>
                <c:pt idx="518">
                  <c:v>1747222220830360</c:v>
                </c:pt>
                <c:pt idx="519">
                  <c:v>1747222260827500</c:v>
                </c:pt>
                <c:pt idx="520">
                  <c:v>1747222300826510</c:v>
                </c:pt>
                <c:pt idx="521">
                  <c:v>1747222340825990</c:v>
                </c:pt>
                <c:pt idx="522">
                  <c:v>1747222380825520</c:v>
                </c:pt>
                <c:pt idx="523">
                  <c:v>1747222420830520</c:v>
                </c:pt>
                <c:pt idx="524">
                  <c:v>1747222460821820</c:v>
                </c:pt>
                <c:pt idx="525">
                  <c:v>1747222500826610</c:v>
                </c:pt>
                <c:pt idx="526">
                  <c:v>1747222540824680</c:v>
                </c:pt>
                <c:pt idx="527">
                  <c:v>1747222580823070</c:v>
                </c:pt>
                <c:pt idx="528">
                  <c:v>1747222620824370</c:v>
                </c:pt>
                <c:pt idx="529">
                  <c:v>1747222660829370</c:v>
                </c:pt>
                <c:pt idx="530">
                  <c:v>1747222700821610</c:v>
                </c:pt>
                <c:pt idx="531">
                  <c:v>1747222740829370</c:v>
                </c:pt>
                <c:pt idx="532">
                  <c:v>1747222780827810</c:v>
                </c:pt>
                <c:pt idx="533">
                  <c:v>1747222820822650</c:v>
                </c:pt>
                <c:pt idx="534">
                  <c:v>1747222860827810</c:v>
                </c:pt>
                <c:pt idx="535">
                  <c:v>1747222900827340</c:v>
                </c:pt>
                <c:pt idx="536">
                  <c:v>1747222940824160</c:v>
                </c:pt>
                <c:pt idx="537">
                  <c:v>1747222980826250</c:v>
                </c:pt>
                <c:pt idx="538">
                  <c:v>1747223020821560</c:v>
                </c:pt>
                <c:pt idx="539">
                  <c:v>1747223060825930</c:v>
                </c:pt>
                <c:pt idx="540">
                  <c:v>1747223100832760</c:v>
                </c:pt>
                <c:pt idx="541">
                  <c:v>1747223140823380</c:v>
                </c:pt>
                <c:pt idx="542">
                  <c:v>1747223180831190</c:v>
                </c:pt>
                <c:pt idx="543">
                  <c:v>1747223220827810</c:v>
                </c:pt>
                <c:pt idx="544">
                  <c:v>1747223260829890</c:v>
                </c:pt>
                <c:pt idx="545">
                  <c:v>1747223300826250</c:v>
                </c:pt>
                <c:pt idx="546">
                  <c:v>1747223340830830</c:v>
                </c:pt>
                <c:pt idx="547">
                  <c:v>1747223380827600</c:v>
                </c:pt>
                <c:pt idx="548">
                  <c:v>1747223420824420</c:v>
                </c:pt>
                <c:pt idx="549">
                  <c:v>1747223460828330</c:v>
                </c:pt>
                <c:pt idx="550">
                  <c:v>1747223500829270</c:v>
                </c:pt>
                <c:pt idx="551">
                  <c:v>1747223540826770</c:v>
                </c:pt>
                <c:pt idx="552" formatCode="0.00E+00">
                  <c:v>1747220000000000</c:v>
                </c:pt>
                <c:pt idx="553">
                  <c:v>1747223620828850</c:v>
                </c:pt>
                <c:pt idx="554">
                  <c:v>1747223660825990</c:v>
                </c:pt>
                <c:pt idx="555">
                  <c:v>1747223700824680</c:v>
                </c:pt>
                <c:pt idx="556">
                  <c:v>1747223740827030</c:v>
                </c:pt>
                <c:pt idx="557">
                  <c:v>1747223780826250</c:v>
                </c:pt>
                <c:pt idx="558">
                  <c:v>1747223820822600</c:v>
                </c:pt>
                <c:pt idx="559">
                  <c:v>1747223860823540</c:v>
                </c:pt>
                <c:pt idx="560">
                  <c:v>1747223900821560</c:v>
                </c:pt>
                <c:pt idx="561">
                  <c:v>1747223940816870</c:v>
                </c:pt>
                <c:pt idx="562">
                  <c:v>1747223980828590</c:v>
                </c:pt>
                <c:pt idx="563">
                  <c:v>1747224020826700</c:v>
                </c:pt>
                <c:pt idx="564">
                  <c:v>1747224060832640</c:v>
                </c:pt>
                <c:pt idx="565">
                  <c:v>1747224100832640</c:v>
                </c:pt>
                <c:pt idx="566">
                  <c:v>1747224140827430</c:v>
                </c:pt>
                <c:pt idx="567">
                  <c:v>1747224180830090</c:v>
                </c:pt>
                <c:pt idx="568">
                  <c:v>1747224220833110</c:v>
                </c:pt>
                <c:pt idx="569">
                  <c:v>1747224260830040</c:v>
                </c:pt>
                <c:pt idx="570">
                  <c:v>1747224300833730</c:v>
                </c:pt>
                <c:pt idx="571">
                  <c:v>1747224340828470</c:v>
                </c:pt>
                <c:pt idx="572">
                  <c:v>1747224380828990</c:v>
                </c:pt>
                <c:pt idx="573">
                  <c:v>1747224420822640</c:v>
                </c:pt>
                <c:pt idx="574">
                  <c:v>1747224460829050</c:v>
                </c:pt>
              </c:numCache>
            </c:numRef>
          </c:xVal>
          <c:yVal>
            <c:numRef>
              <c:f>Sheet1!$B$2:$B$576</c:f>
              <c:numCache>
                <c:formatCode>General</c:formatCode>
                <c:ptCount val="575"/>
                <c:pt idx="0">
                  <c:v>959.82720949999998</c:v>
                </c:pt>
                <c:pt idx="1">
                  <c:v>959.78942870000003</c:v>
                </c:pt>
                <c:pt idx="2">
                  <c:v>959.8087769</c:v>
                </c:pt>
                <c:pt idx="3">
                  <c:v>959.81341550000002</c:v>
                </c:pt>
                <c:pt idx="4">
                  <c:v>959.83746340000005</c:v>
                </c:pt>
                <c:pt idx="5">
                  <c:v>959.81127930000002</c:v>
                </c:pt>
                <c:pt idx="6">
                  <c:v>959.81494139999995</c:v>
                </c:pt>
                <c:pt idx="7">
                  <c:v>959.83294679999995</c:v>
                </c:pt>
                <c:pt idx="8">
                  <c:v>959.81127930000002</c:v>
                </c:pt>
                <c:pt idx="9">
                  <c:v>959.83258060000003</c:v>
                </c:pt>
                <c:pt idx="10">
                  <c:v>959.81958010000005</c:v>
                </c:pt>
                <c:pt idx="11">
                  <c:v>959.8221436</c:v>
                </c:pt>
                <c:pt idx="12">
                  <c:v>959.80792240000005</c:v>
                </c:pt>
                <c:pt idx="13">
                  <c:v>959.84149170000001</c:v>
                </c:pt>
                <c:pt idx="14">
                  <c:v>959.85443120000002</c:v>
                </c:pt>
                <c:pt idx="15">
                  <c:v>959.83294679999995</c:v>
                </c:pt>
                <c:pt idx="16">
                  <c:v>959.81170650000001</c:v>
                </c:pt>
                <c:pt idx="17">
                  <c:v>959.82958980000001</c:v>
                </c:pt>
                <c:pt idx="18">
                  <c:v>959.81170650000001</c:v>
                </c:pt>
                <c:pt idx="19">
                  <c:v>959.81616210000004</c:v>
                </c:pt>
                <c:pt idx="20">
                  <c:v>959.81530759999998</c:v>
                </c:pt>
                <c:pt idx="21">
                  <c:v>959.83465579999995</c:v>
                </c:pt>
                <c:pt idx="22">
                  <c:v>959.8106689</c:v>
                </c:pt>
                <c:pt idx="23">
                  <c:v>959.8240356</c:v>
                </c:pt>
                <c:pt idx="24">
                  <c:v>959.84613039999999</c:v>
                </c:pt>
                <c:pt idx="25">
                  <c:v>959.80426030000001</c:v>
                </c:pt>
                <c:pt idx="26">
                  <c:v>959.81982419999997</c:v>
                </c:pt>
                <c:pt idx="27">
                  <c:v>959.82659909999995</c:v>
                </c:pt>
                <c:pt idx="28">
                  <c:v>959.82513429999995</c:v>
                </c:pt>
                <c:pt idx="29">
                  <c:v>959.84765630000004</c:v>
                </c:pt>
                <c:pt idx="30">
                  <c:v>959.81726070000002</c:v>
                </c:pt>
                <c:pt idx="31">
                  <c:v>959.81530759999998</c:v>
                </c:pt>
                <c:pt idx="32">
                  <c:v>959.82232669999996</c:v>
                </c:pt>
                <c:pt idx="33">
                  <c:v>959.81787110000005</c:v>
                </c:pt>
                <c:pt idx="34">
                  <c:v>959.77984619999995</c:v>
                </c:pt>
                <c:pt idx="35">
                  <c:v>959.81384279999997</c:v>
                </c:pt>
                <c:pt idx="36">
                  <c:v>959.81829830000004</c:v>
                </c:pt>
                <c:pt idx="37">
                  <c:v>959.79174799999998</c:v>
                </c:pt>
                <c:pt idx="38">
                  <c:v>959.79431150000005</c:v>
                </c:pt>
                <c:pt idx="39">
                  <c:v>959.81213379999997</c:v>
                </c:pt>
                <c:pt idx="40">
                  <c:v>959.8068237</c:v>
                </c:pt>
                <c:pt idx="41">
                  <c:v>959.82470699999999</c:v>
                </c:pt>
                <c:pt idx="42">
                  <c:v>959.80834960000004</c:v>
                </c:pt>
                <c:pt idx="43">
                  <c:v>959.83996579999996</c:v>
                </c:pt>
                <c:pt idx="44">
                  <c:v>959.80834960000004</c:v>
                </c:pt>
                <c:pt idx="45">
                  <c:v>959.81280519999996</c:v>
                </c:pt>
                <c:pt idx="46">
                  <c:v>959.76983640000003</c:v>
                </c:pt>
                <c:pt idx="47">
                  <c:v>959.80999759999997</c:v>
                </c:pt>
                <c:pt idx="48">
                  <c:v>959.8046875</c:v>
                </c:pt>
                <c:pt idx="49">
                  <c:v>959.78515630000004</c:v>
                </c:pt>
                <c:pt idx="50">
                  <c:v>959.8259888</c:v>
                </c:pt>
                <c:pt idx="51">
                  <c:v>959.81365970000002</c:v>
                </c:pt>
                <c:pt idx="52">
                  <c:v>959.81365970000002</c:v>
                </c:pt>
                <c:pt idx="53">
                  <c:v>959.8106689</c:v>
                </c:pt>
                <c:pt idx="54">
                  <c:v>959.8259888</c:v>
                </c:pt>
                <c:pt idx="55">
                  <c:v>959.79321289999996</c:v>
                </c:pt>
                <c:pt idx="56">
                  <c:v>959.81451419999996</c:v>
                </c:pt>
                <c:pt idx="57">
                  <c:v>959.78369139999995</c:v>
                </c:pt>
                <c:pt idx="58">
                  <c:v>959.81726070000002</c:v>
                </c:pt>
                <c:pt idx="59">
                  <c:v>959.80621340000005</c:v>
                </c:pt>
                <c:pt idx="60">
                  <c:v>959.80895999999996</c:v>
                </c:pt>
                <c:pt idx="61">
                  <c:v>959.83258060000003</c:v>
                </c:pt>
                <c:pt idx="62">
                  <c:v>959.78411870000002</c:v>
                </c:pt>
                <c:pt idx="63">
                  <c:v>959.78454590000001</c:v>
                </c:pt>
                <c:pt idx="64">
                  <c:v>959.80047609999997</c:v>
                </c:pt>
                <c:pt idx="65">
                  <c:v>959.76495360000001</c:v>
                </c:pt>
                <c:pt idx="66">
                  <c:v>959.78875730000004</c:v>
                </c:pt>
                <c:pt idx="67">
                  <c:v>959.80895999999996</c:v>
                </c:pt>
                <c:pt idx="68">
                  <c:v>959.80792240000005</c:v>
                </c:pt>
                <c:pt idx="69">
                  <c:v>959.80090329999996</c:v>
                </c:pt>
                <c:pt idx="70">
                  <c:v>959.79028319999998</c:v>
                </c:pt>
                <c:pt idx="71">
                  <c:v>959.79174799999998</c:v>
                </c:pt>
                <c:pt idx="72">
                  <c:v>959.80957030000002</c:v>
                </c:pt>
                <c:pt idx="73">
                  <c:v>959.82385250000004</c:v>
                </c:pt>
                <c:pt idx="74">
                  <c:v>959.81298830000003</c:v>
                </c:pt>
                <c:pt idx="75">
                  <c:v>959.83020020000004</c:v>
                </c:pt>
                <c:pt idx="76">
                  <c:v>959.80767820000005</c:v>
                </c:pt>
                <c:pt idx="77">
                  <c:v>959.83020020000004</c:v>
                </c:pt>
                <c:pt idx="78">
                  <c:v>959.81384279999997</c:v>
                </c:pt>
                <c:pt idx="79">
                  <c:v>959.80554199999995</c:v>
                </c:pt>
                <c:pt idx="80">
                  <c:v>959.81298830000003</c:v>
                </c:pt>
                <c:pt idx="81">
                  <c:v>959.81195070000001</c:v>
                </c:pt>
                <c:pt idx="82">
                  <c:v>959.83172609999997</c:v>
                </c:pt>
                <c:pt idx="83">
                  <c:v>959.8123779</c:v>
                </c:pt>
                <c:pt idx="84">
                  <c:v>959.8204346</c:v>
                </c:pt>
                <c:pt idx="85">
                  <c:v>959.7908936</c:v>
                </c:pt>
                <c:pt idx="86">
                  <c:v>959.8123779</c:v>
                </c:pt>
                <c:pt idx="87">
                  <c:v>959.79620360000001</c:v>
                </c:pt>
                <c:pt idx="88">
                  <c:v>959.78833010000005</c:v>
                </c:pt>
                <c:pt idx="89">
                  <c:v>959.8165894</c:v>
                </c:pt>
                <c:pt idx="90">
                  <c:v>959.82385250000004</c:v>
                </c:pt>
                <c:pt idx="91">
                  <c:v>959.81280519999996</c:v>
                </c:pt>
                <c:pt idx="92">
                  <c:v>959.80023189999997</c:v>
                </c:pt>
                <c:pt idx="93">
                  <c:v>959.77111820000005</c:v>
                </c:pt>
                <c:pt idx="94">
                  <c:v>959.82275389999995</c:v>
                </c:pt>
                <c:pt idx="95">
                  <c:v>959.83319089999998</c:v>
                </c:pt>
                <c:pt idx="96">
                  <c:v>959.79980469999998</c:v>
                </c:pt>
                <c:pt idx="97">
                  <c:v>959.77111820000005</c:v>
                </c:pt>
                <c:pt idx="98">
                  <c:v>959.85845949999998</c:v>
                </c:pt>
                <c:pt idx="99">
                  <c:v>959.82659909999995</c:v>
                </c:pt>
                <c:pt idx="100">
                  <c:v>959.80920409999999</c:v>
                </c:pt>
                <c:pt idx="101">
                  <c:v>959.82385250000004</c:v>
                </c:pt>
                <c:pt idx="102">
                  <c:v>959.82678220000003</c:v>
                </c:pt>
                <c:pt idx="103">
                  <c:v>959.79406740000002</c:v>
                </c:pt>
                <c:pt idx="104">
                  <c:v>959.81768799999998</c:v>
                </c:pt>
                <c:pt idx="105">
                  <c:v>959.8123779</c:v>
                </c:pt>
                <c:pt idx="106">
                  <c:v>959.78875730000004</c:v>
                </c:pt>
                <c:pt idx="107">
                  <c:v>959.80218509999997</c:v>
                </c:pt>
                <c:pt idx="108">
                  <c:v>959.80175780000002</c:v>
                </c:pt>
                <c:pt idx="109">
                  <c:v>959.82702640000002</c:v>
                </c:pt>
                <c:pt idx="110">
                  <c:v>959.80065920000004</c:v>
                </c:pt>
                <c:pt idx="111">
                  <c:v>959.78430179999998</c:v>
                </c:pt>
                <c:pt idx="112">
                  <c:v>959.80554199999995</c:v>
                </c:pt>
                <c:pt idx="113">
                  <c:v>959.81811519999997</c:v>
                </c:pt>
                <c:pt idx="114">
                  <c:v>959.79602050000005</c:v>
                </c:pt>
                <c:pt idx="115">
                  <c:v>959.81213379999997</c:v>
                </c:pt>
                <c:pt idx="116">
                  <c:v>959.82513429999995</c:v>
                </c:pt>
                <c:pt idx="117">
                  <c:v>959.80639650000001</c:v>
                </c:pt>
                <c:pt idx="118">
                  <c:v>959.78857419999997</c:v>
                </c:pt>
                <c:pt idx="119">
                  <c:v>959.81616210000004</c:v>
                </c:pt>
                <c:pt idx="120">
                  <c:v>959.83215329999996</c:v>
                </c:pt>
                <c:pt idx="121">
                  <c:v>959.82067870000003</c:v>
                </c:pt>
                <c:pt idx="122">
                  <c:v>959.80810550000001</c:v>
                </c:pt>
                <c:pt idx="123">
                  <c:v>959.80407709999997</c:v>
                </c:pt>
                <c:pt idx="124">
                  <c:v>959.81744379999998</c:v>
                </c:pt>
                <c:pt idx="125">
                  <c:v>959.8221436</c:v>
                </c:pt>
                <c:pt idx="126">
                  <c:v>959.83551030000001</c:v>
                </c:pt>
                <c:pt idx="127">
                  <c:v>959.82385250000004</c:v>
                </c:pt>
                <c:pt idx="128">
                  <c:v>959.79174799999998</c:v>
                </c:pt>
                <c:pt idx="129">
                  <c:v>959.82025150000004</c:v>
                </c:pt>
                <c:pt idx="130">
                  <c:v>959.81213379999997</c:v>
                </c:pt>
                <c:pt idx="131">
                  <c:v>959.8087769</c:v>
                </c:pt>
                <c:pt idx="132">
                  <c:v>959.82000730000004</c:v>
                </c:pt>
                <c:pt idx="133">
                  <c:v>959.80664060000004</c:v>
                </c:pt>
                <c:pt idx="134">
                  <c:v>959.80810550000001</c:v>
                </c:pt>
                <c:pt idx="135">
                  <c:v>959.79705809999996</c:v>
                </c:pt>
                <c:pt idx="136">
                  <c:v>959.80554199999995</c:v>
                </c:pt>
                <c:pt idx="137">
                  <c:v>959.82147220000002</c:v>
                </c:pt>
                <c:pt idx="138">
                  <c:v>959.78875730000004</c:v>
                </c:pt>
                <c:pt idx="139">
                  <c:v>959.83575440000004</c:v>
                </c:pt>
                <c:pt idx="140">
                  <c:v>959.80999759999997</c:v>
                </c:pt>
                <c:pt idx="141">
                  <c:v>959.80511469999999</c:v>
                </c:pt>
                <c:pt idx="142">
                  <c:v>959.80151369999999</c:v>
                </c:pt>
                <c:pt idx="143">
                  <c:v>959.78009029999998</c:v>
                </c:pt>
                <c:pt idx="144">
                  <c:v>959.79876709999996</c:v>
                </c:pt>
                <c:pt idx="145">
                  <c:v>959.81683350000003</c:v>
                </c:pt>
                <c:pt idx="146">
                  <c:v>959.80450440000004</c:v>
                </c:pt>
                <c:pt idx="147">
                  <c:v>959.80151369999999</c:v>
                </c:pt>
                <c:pt idx="148">
                  <c:v>959.79772949999995</c:v>
                </c:pt>
                <c:pt idx="149">
                  <c:v>959.78472899999997</c:v>
                </c:pt>
                <c:pt idx="150">
                  <c:v>959.78704830000004</c:v>
                </c:pt>
                <c:pt idx="151">
                  <c:v>959.7891846</c:v>
                </c:pt>
                <c:pt idx="152">
                  <c:v>959.796875</c:v>
                </c:pt>
                <c:pt idx="153">
                  <c:v>959.77642820000005</c:v>
                </c:pt>
                <c:pt idx="154">
                  <c:v>959.79730219999999</c:v>
                </c:pt>
                <c:pt idx="155">
                  <c:v>959.82342530000005</c:v>
                </c:pt>
                <c:pt idx="156">
                  <c:v>959.79156490000003</c:v>
                </c:pt>
                <c:pt idx="157">
                  <c:v>959.78833010000005</c:v>
                </c:pt>
                <c:pt idx="158">
                  <c:v>959.81213379999997</c:v>
                </c:pt>
                <c:pt idx="159">
                  <c:v>959.82067870000003</c:v>
                </c:pt>
                <c:pt idx="160">
                  <c:v>959.7849731</c:v>
                </c:pt>
                <c:pt idx="161">
                  <c:v>959.81494139999995</c:v>
                </c:pt>
                <c:pt idx="162">
                  <c:v>959.79559329999995</c:v>
                </c:pt>
                <c:pt idx="163">
                  <c:v>959.79156490000003</c:v>
                </c:pt>
                <c:pt idx="164">
                  <c:v>959.82147220000002</c:v>
                </c:pt>
                <c:pt idx="165">
                  <c:v>959.81042479999996</c:v>
                </c:pt>
                <c:pt idx="166">
                  <c:v>959.80047609999997</c:v>
                </c:pt>
                <c:pt idx="167">
                  <c:v>959.8165894</c:v>
                </c:pt>
                <c:pt idx="168">
                  <c:v>959.80725099999995</c:v>
                </c:pt>
                <c:pt idx="169">
                  <c:v>959.80535889999999</c:v>
                </c:pt>
                <c:pt idx="170">
                  <c:v>959.81280519999996</c:v>
                </c:pt>
                <c:pt idx="171">
                  <c:v>959.80194089999998</c:v>
                </c:pt>
                <c:pt idx="172">
                  <c:v>959.80511469999999</c:v>
                </c:pt>
                <c:pt idx="173">
                  <c:v>959.82873540000003</c:v>
                </c:pt>
                <c:pt idx="174">
                  <c:v>959.80175780000002</c:v>
                </c:pt>
                <c:pt idx="175">
                  <c:v>959.78814699999998</c:v>
                </c:pt>
                <c:pt idx="176">
                  <c:v>959.81170650000001</c:v>
                </c:pt>
                <c:pt idx="177">
                  <c:v>959.79364009999995</c:v>
                </c:pt>
                <c:pt idx="178">
                  <c:v>959.80364989999998</c:v>
                </c:pt>
                <c:pt idx="179">
                  <c:v>959.83319089999998</c:v>
                </c:pt>
                <c:pt idx="180">
                  <c:v>959.81683350000003</c:v>
                </c:pt>
                <c:pt idx="181">
                  <c:v>959.79852289999997</c:v>
                </c:pt>
                <c:pt idx="182">
                  <c:v>959.80511469999999</c:v>
                </c:pt>
                <c:pt idx="183">
                  <c:v>959.80810550000001</c:v>
                </c:pt>
                <c:pt idx="184">
                  <c:v>959.76690670000005</c:v>
                </c:pt>
                <c:pt idx="185">
                  <c:v>959.81854250000004</c:v>
                </c:pt>
                <c:pt idx="186">
                  <c:v>959.80554199999995</c:v>
                </c:pt>
                <c:pt idx="187">
                  <c:v>959.81872559999999</c:v>
                </c:pt>
                <c:pt idx="188">
                  <c:v>959.79644780000001</c:v>
                </c:pt>
                <c:pt idx="189">
                  <c:v>959.79534909999995</c:v>
                </c:pt>
                <c:pt idx="190">
                  <c:v>959.80175780000002</c:v>
                </c:pt>
                <c:pt idx="191">
                  <c:v>959.78857419999997</c:v>
                </c:pt>
                <c:pt idx="192">
                  <c:v>959.83129880000001</c:v>
                </c:pt>
                <c:pt idx="193">
                  <c:v>959.79663089999997</c:v>
                </c:pt>
                <c:pt idx="194">
                  <c:v>959.80175780000002</c:v>
                </c:pt>
                <c:pt idx="195">
                  <c:v>959.81512450000002</c:v>
                </c:pt>
                <c:pt idx="196">
                  <c:v>959.81256099999996</c:v>
                </c:pt>
                <c:pt idx="197">
                  <c:v>959.79833980000001</c:v>
                </c:pt>
                <c:pt idx="198">
                  <c:v>959.78582759999995</c:v>
                </c:pt>
                <c:pt idx="199">
                  <c:v>959.78326419999996</c:v>
                </c:pt>
                <c:pt idx="200">
                  <c:v>959.80175780000002</c:v>
                </c:pt>
                <c:pt idx="201">
                  <c:v>959.78747559999999</c:v>
                </c:pt>
                <c:pt idx="202">
                  <c:v>959.81426999999996</c:v>
                </c:pt>
                <c:pt idx="203">
                  <c:v>959.82128909999994</c:v>
                </c:pt>
                <c:pt idx="204">
                  <c:v>959.77795409999999</c:v>
                </c:pt>
                <c:pt idx="205">
                  <c:v>959.79156490000003</c:v>
                </c:pt>
                <c:pt idx="206">
                  <c:v>959.81024170000001</c:v>
                </c:pt>
                <c:pt idx="207">
                  <c:v>959.79449460000001</c:v>
                </c:pt>
                <c:pt idx="208">
                  <c:v>959.81597899999997</c:v>
                </c:pt>
                <c:pt idx="209">
                  <c:v>959.80749509999998</c:v>
                </c:pt>
                <c:pt idx="210">
                  <c:v>959.80792240000005</c:v>
                </c:pt>
                <c:pt idx="211">
                  <c:v>959.80383300000005</c:v>
                </c:pt>
                <c:pt idx="212">
                  <c:v>959.77111820000005</c:v>
                </c:pt>
                <c:pt idx="213">
                  <c:v>959.83703609999998</c:v>
                </c:pt>
                <c:pt idx="214">
                  <c:v>959.80218509999997</c:v>
                </c:pt>
                <c:pt idx="215">
                  <c:v>959.79876709999996</c:v>
                </c:pt>
                <c:pt idx="216">
                  <c:v>959.81256099999996</c:v>
                </c:pt>
                <c:pt idx="217">
                  <c:v>959.79663089999997</c:v>
                </c:pt>
                <c:pt idx="218">
                  <c:v>959.78582759999995</c:v>
                </c:pt>
                <c:pt idx="219">
                  <c:v>959.80194089999998</c:v>
                </c:pt>
                <c:pt idx="220">
                  <c:v>959.79876709999996</c:v>
                </c:pt>
                <c:pt idx="221">
                  <c:v>959.80218509999997</c:v>
                </c:pt>
                <c:pt idx="222">
                  <c:v>959.79071039999997</c:v>
                </c:pt>
                <c:pt idx="223">
                  <c:v>959.77514650000001</c:v>
                </c:pt>
                <c:pt idx="224">
                  <c:v>959.79028319999998</c:v>
                </c:pt>
                <c:pt idx="225">
                  <c:v>959.79559329999995</c:v>
                </c:pt>
                <c:pt idx="226">
                  <c:v>959.79980469999998</c:v>
                </c:pt>
                <c:pt idx="227">
                  <c:v>959.81597899999997</c:v>
                </c:pt>
                <c:pt idx="228">
                  <c:v>959.81042479999996</c:v>
                </c:pt>
                <c:pt idx="229">
                  <c:v>959.80706789999999</c:v>
                </c:pt>
                <c:pt idx="230">
                  <c:v>959.82659909999995</c:v>
                </c:pt>
                <c:pt idx="231">
                  <c:v>959.79980469999998</c:v>
                </c:pt>
                <c:pt idx="232">
                  <c:v>959.78582759999995</c:v>
                </c:pt>
                <c:pt idx="233">
                  <c:v>959.83062740000003</c:v>
                </c:pt>
                <c:pt idx="234">
                  <c:v>959.78131099999996</c:v>
                </c:pt>
                <c:pt idx="235">
                  <c:v>959.79730219999999</c:v>
                </c:pt>
                <c:pt idx="236">
                  <c:v>959.78301999999996</c:v>
                </c:pt>
                <c:pt idx="237">
                  <c:v>959.78582759999995</c:v>
                </c:pt>
                <c:pt idx="238">
                  <c:v>959.80407709999997</c:v>
                </c:pt>
                <c:pt idx="239">
                  <c:v>959.79364009999995</c:v>
                </c:pt>
                <c:pt idx="240">
                  <c:v>959.73010250000004</c:v>
                </c:pt>
                <c:pt idx="241">
                  <c:v>959.77136229999996</c:v>
                </c:pt>
                <c:pt idx="242">
                  <c:v>959.74310300000002</c:v>
                </c:pt>
                <c:pt idx="243">
                  <c:v>959.69976810000003</c:v>
                </c:pt>
                <c:pt idx="244">
                  <c:v>959.70971680000002</c:v>
                </c:pt>
                <c:pt idx="245">
                  <c:v>959.76818849999995</c:v>
                </c:pt>
                <c:pt idx="246">
                  <c:v>959.69952390000003</c:v>
                </c:pt>
                <c:pt idx="247">
                  <c:v>959.74774170000001</c:v>
                </c:pt>
                <c:pt idx="248">
                  <c:v>959.72589110000001</c:v>
                </c:pt>
                <c:pt idx="249">
                  <c:v>959.72802730000001</c:v>
                </c:pt>
                <c:pt idx="250">
                  <c:v>959.58416750000004</c:v>
                </c:pt>
                <c:pt idx="251">
                  <c:v>959.59155269999997</c:v>
                </c:pt>
                <c:pt idx="252">
                  <c:v>959.72351070000002</c:v>
                </c:pt>
                <c:pt idx="253">
                  <c:v>959.72308350000003</c:v>
                </c:pt>
                <c:pt idx="254">
                  <c:v>959.68719480000004</c:v>
                </c:pt>
                <c:pt idx="255">
                  <c:v>959.69036870000002</c:v>
                </c:pt>
                <c:pt idx="256">
                  <c:v>959.44476320000001</c:v>
                </c:pt>
                <c:pt idx="257">
                  <c:v>959.43646239999998</c:v>
                </c:pt>
                <c:pt idx="258">
                  <c:v>959.39886469999999</c:v>
                </c:pt>
                <c:pt idx="259">
                  <c:v>959.52697750000004</c:v>
                </c:pt>
                <c:pt idx="260">
                  <c:v>959.59967040000004</c:v>
                </c:pt>
                <c:pt idx="261">
                  <c:v>959.74353029999997</c:v>
                </c:pt>
                <c:pt idx="262">
                  <c:v>959.74542240000005</c:v>
                </c:pt>
                <c:pt idx="263">
                  <c:v>959.58306879999998</c:v>
                </c:pt>
                <c:pt idx="264">
                  <c:v>959.67144780000001</c:v>
                </c:pt>
                <c:pt idx="265">
                  <c:v>959.72802730000001</c:v>
                </c:pt>
                <c:pt idx="266">
                  <c:v>959.74353029999997</c:v>
                </c:pt>
                <c:pt idx="267">
                  <c:v>959.67382810000004</c:v>
                </c:pt>
                <c:pt idx="268">
                  <c:v>959.72760010000002</c:v>
                </c:pt>
                <c:pt idx="269">
                  <c:v>959.74395749999996</c:v>
                </c:pt>
                <c:pt idx="270">
                  <c:v>959.78601070000002</c:v>
                </c:pt>
                <c:pt idx="271">
                  <c:v>959.77838129999998</c:v>
                </c:pt>
                <c:pt idx="272">
                  <c:v>959.75946039999997</c:v>
                </c:pt>
                <c:pt idx="273">
                  <c:v>959.76116939999997</c:v>
                </c:pt>
                <c:pt idx="274">
                  <c:v>959.75946039999997</c:v>
                </c:pt>
                <c:pt idx="275">
                  <c:v>959.76879880000001</c:v>
                </c:pt>
                <c:pt idx="276">
                  <c:v>959.78643799999998</c:v>
                </c:pt>
                <c:pt idx="277">
                  <c:v>959.77026369999999</c:v>
                </c:pt>
                <c:pt idx="278">
                  <c:v>959.76904300000001</c:v>
                </c:pt>
                <c:pt idx="279">
                  <c:v>959.76904300000001</c:v>
                </c:pt>
                <c:pt idx="280">
                  <c:v>959.76904300000001</c:v>
                </c:pt>
                <c:pt idx="281">
                  <c:v>959.7794189</c:v>
                </c:pt>
                <c:pt idx="282">
                  <c:v>959.77392580000003</c:v>
                </c:pt>
                <c:pt idx="283">
                  <c:v>959.77392580000003</c:v>
                </c:pt>
                <c:pt idx="284">
                  <c:v>959.7772827</c:v>
                </c:pt>
                <c:pt idx="285">
                  <c:v>959.77111820000005</c:v>
                </c:pt>
                <c:pt idx="286">
                  <c:v>959.76837160000002</c:v>
                </c:pt>
                <c:pt idx="287">
                  <c:v>959.76904300000001</c:v>
                </c:pt>
                <c:pt idx="288">
                  <c:v>959.78173830000003</c:v>
                </c:pt>
                <c:pt idx="289">
                  <c:v>959.81024170000001</c:v>
                </c:pt>
                <c:pt idx="290">
                  <c:v>959.79852289999997</c:v>
                </c:pt>
                <c:pt idx="291">
                  <c:v>959.77111820000005</c:v>
                </c:pt>
                <c:pt idx="292">
                  <c:v>959.79431150000005</c:v>
                </c:pt>
                <c:pt idx="293">
                  <c:v>959.77838129999998</c:v>
                </c:pt>
                <c:pt idx="294">
                  <c:v>959.79516599999999</c:v>
                </c:pt>
                <c:pt idx="295">
                  <c:v>959.81555179999998</c:v>
                </c:pt>
                <c:pt idx="296">
                  <c:v>959.78216550000002</c:v>
                </c:pt>
                <c:pt idx="297">
                  <c:v>959.77282709999997</c:v>
                </c:pt>
                <c:pt idx="298">
                  <c:v>959.78900150000004</c:v>
                </c:pt>
                <c:pt idx="299">
                  <c:v>959.82360840000001</c:v>
                </c:pt>
                <c:pt idx="300">
                  <c:v>959.82556150000005</c:v>
                </c:pt>
                <c:pt idx="301">
                  <c:v>959.80236820000005</c:v>
                </c:pt>
                <c:pt idx="302">
                  <c:v>959.79071039999997</c:v>
                </c:pt>
                <c:pt idx="303">
                  <c:v>959.83996579999996</c:v>
                </c:pt>
                <c:pt idx="304">
                  <c:v>959.79962160000002</c:v>
                </c:pt>
                <c:pt idx="305">
                  <c:v>959.8068237</c:v>
                </c:pt>
                <c:pt idx="306">
                  <c:v>959.80578609999998</c:v>
                </c:pt>
                <c:pt idx="307">
                  <c:v>959.79345699999999</c:v>
                </c:pt>
                <c:pt idx="308">
                  <c:v>959.81958010000005</c:v>
                </c:pt>
                <c:pt idx="309">
                  <c:v>959.79071039999997</c:v>
                </c:pt>
                <c:pt idx="310">
                  <c:v>959.83789060000004</c:v>
                </c:pt>
                <c:pt idx="311">
                  <c:v>959.80261229999996</c:v>
                </c:pt>
                <c:pt idx="312">
                  <c:v>959.80047609999997</c:v>
                </c:pt>
                <c:pt idx="313">
                  <c:v>959.82446289999996</c:v>
                </c:pt>
                <c:pt idx="314">
                  <c:v>959.81195070000001</c:v>
                </c:pt>
                <c:pt idx="315">
                  <c:v>959.78704830000004</c:v>
                </c:pt>
                <c:pt idx="316">
                  <c:v>959.79449460000001</c:v>
                </c:pt>
                <c:pt idx="317">
                  <c:v>959.74688719999995</c:v>
                </c:pt>
                <c:pt idx="318">
                  <c:v>959.77667240000005</c:v>
                </c:pt>
                <c:pt idx="319">
                  <c:v>959.80578609999998</c:v>
                </c:pt>
                <c:pt idx="320">
                  <c:v>959.81280519999996</c:v>
                </c:pt>
                <c:pt idx="321">
                  <c:v>959.80218509999997</c:v>
                </c:pt>
                <c:pt idx="322">
                  <c:v>959.81323239999995</c:v>
                </c:pt>
                <c:pt idx="323">
                  <c:v>959.8106689</c:v>
                </c:pt>
                <c:pt idx="324">
                  <c:v>959.8123779</c:v>
                </c:pt>
                <c:pt idx="325">
                  <c:v>959.82360840000001</c:v>
                </c:pt>
                <c:pt idx="326">
                  <c:v>959.81170650000001</c:v>
                </c:pt>
                <c:pt idx="327">
                  <c:v>959.80999759999997</c:v>
                </c:pt>
                <c:pt idx="328">
                  <c:v>959.80895999999996</c:v>
                </c:pt>
                <c:pt idx="329">
                  <c:v>959.78942870000003</c:v>
                </c:pt>
                <c:pt idx="330">
                  <c:v>959.796875</c:v>
                </c:pt>
                <c:pt idx="331">
                  <c:v>959.80999759999997</c:v>
                </c:pt>
                <c:pt idx="332">
                  <c:v>959.8068237</c:v>
                </c:pt>
                <c:pt idx="333">
                  <c:v>959.81213379999997</c:v>
                </c:pt>
                <c:pt idx="334">
                  <c:v>959.77282709999997</c:v>
                </c:pt>
                <c:pt idx="335">
                  <c:v>959.80151369999999</c:v>
                </c:pt>
                <c:pt idx="336">
                  <c:v>959.81494139999995</c:v>
                </c:pt>
                <c:pt idx="337">
                  <c:v>959.80407709999997</c:v>
                </c:pt>
                <c:pt idx="338">
                  <c:v>959.8068237</c:v>
                </c:pt>
                <c:pt idx="339">
                  <c:v>959.78540039999996</c:v>
                </c:pt>
                <c:pt idx="340">
                  <c:v>959.81744379999998</c:v>
                </c:pt>
                <c:pt idx="341">
                  <c:v>959.84637450000002</c:v>
                </c:pt>
                <c:pt idx="342">
                  <c:v>959.83215329999996</c:v>
                </c:pt>
                <c:pt idx="343">
                  <c:v>959.81213379999997</c:v>
                </c:pt>
                <c:pt idx="344">
                  <c:v>959.79602050000005</c:v>
                </c:pt>
                <c:pt idx="345">
                  <c:v>959.82720949999998</c:v>
                </c:pt>
                <c:pt idx="346">
                  <c:v>959.7775269</c:v>
                </c:pt>
                <c:pt idx="347">
                  <c:v>959.79833980000001</c:v>
                </c:pt>
                <c:pt idx="348">
                  <c:v>959.80426030000001</c:v>
                </c:pt>
                <c:pt idx="349">
                  <c:v>959.8068237</c:v>
                </c:pt>
                <c:pt idx="350">
                  <c:v>959.79876709999996</c:v>
                </c:pt>
                <c:pt idx="351">
                  <c:v>959.79534909999995</c:v>
                </c:pt>
                <c:pt idx="352">
                  <c:v>959.81384279999997</c:v>
                </c:pt>
                <c:pt idx="353">
                  <c:v>959.80322269999999</c:v>
                </c:pt>
                <c:pt idx="354">
                  <c:v>959.79876709999996</c:v>
                </c:pt>
                <c:pt idx="355">
                  <c:v>959.81829830000004</c:v>
                </c:pt>
                <c:pt idx="356">
                  <c:v>959.8240356</c:v>
                </c:pt>
                <c:pt idx="357">
                  <c:v>959.84234619999995</c:v>
                </c:pt>
                <c:pt idx="358">
                  <c:v>959.8165894</c:v>
                </c:pt>
                <c:pt idx="359">
                  <c:v>959.80322269999999</c:v>
                </c:pt>
                <c:pt idx="360">
                  <c:v>959.77221680000002</c:v>
                </c:pt>
                <c:pt idx="361">
                  <c:v>959.79772949999995</c:v>
                </c:pt>
                <c:pt idx="362">
                  <c:v>959.78662110000005</c:v>
                </c:pt>
                <c:pt idx="363">
                  <c:v>959.83703609999998</c:v>
                </c:pt>
                <c:pt idx="364">
                  <c:v>959.78411870000002</c:v>
                </c:pt>
                <c:pt idx="365">
                  <c:v>959.78704830000004</c:v>
                </c:pt>
                <c:pt idx="366">
                  <c:v>959.82849120000003</c:v>
                </c:pt>
                <c:pt idx="367">
                  <c:v>959.8204346</c:v>
                </c:pt>
                <c:pt idx="368">
                  <c:v>959.83105469999998</c:v>
                </c:pt>
                <c:pt idx="369">
                  <c:v>959.80261229999996</c:v>
                </c:pt>
                <c:pt idx="370">
                  <c:v>959.80493160000003</c:v>
                </c:pt>
                <c:pt idx="371">
                  <c:v>959.80108640000003</c:v>
                </c:pt>
                <c:pt idx="372">
                  <c:v>959.82556150000005</c:v>
                </c:pt>
                <c:pt idx="373">
                  <c:v>959.79748540000003</c:v>
                </c:pt>
                <c:pt idx="374">
                  <c:v>959.79644780000001</c:v>
                </c:pt>
                <c:pt idx="375">
                  <c:v>959.80322269999999</c:v>
                </c:pt>
                <c:pt idx="376">
                  <c:v>959.79199219999998</c:v>
                </c:pt>
                <c:pt idx="377">
                  <c:v>959.80639650000001</c:v>
                </c:pt>
                <c:pt idx="378">
                  <c:v>959.80957030000002</c:v>
                </c:pt>
                <c:pt idx="379">
                  <c:v>959.8259888</c:v>
                </c:pt>
                <c:pt idx="380">
                  <c:v>959.81042479999996</c:v>
                </c:pt>
                <c:pt idx="381">
                  <c:v>959.80706789999999</c:v>
                </c:pt>
                <c:pt idx="382">
                  <c:v>959.81042479999996</c:v>
                </c:pt>
                <c:pt idx="383">
                  <c:v>959.81341550000002</c:v>
                </c:pt>
                <c:pt idx="384">
                  <c:v>959.84063719999995</c:v>
                </c:pt>
                <c:pt idx="385">
                  <c:v>959.80450440000004</c:v>
                </c:pt>
                <c:pt idx="386">
                  <c:v>959.81701659999999</c:v>
                </c:pt>
                <c:pt idx="387">
                  <c:v>959.80236820000005</c:v>
                </c:pt>
                <c:pt idx="388">
                  <c:v>959.81555179999998</c:v>
                </c:pt>
                <c:pt idx="389">
                  <c:v>959.81256099999996</c:v>
                </c:pt>
                <c:pt idx="390">
                  <c:v>959.81494139999995</c:v>
                </c:pt>
                <c:pt idx="391">
                  <c:v>959.81408690000001</c:v>
                </c:pt>
                <c:pt idx="392">
                  <c:v>959.80151369999999</c:v>
                </c:pt>
                <c:pt idx="393">
                  <c:v>959.81213379999997</c:v>
                </c:pt>
                <c:pt idx="394">
                  <c:v>959.82763669999997</c:v>
                </c:pt>
                <c:pt idx="395">
                  <c:v>959.79876709999996</c:v>
                </c:pt>
                <c:pt idx="396">
                  <c:v>959.81408690000001</c:v>
                </c:pt>
                <c:pt idx="397">
                  <c:v>959.79876709999996</c:v>
                </c:pt>
                <c:pt idx="398">
                  <c:v>959.79852289999997</c:v>
                </c:pt>
                <c:pt idx="399">
                  <c:v>959.80706789999999</c:v>
                </c:pt>
                <c:pt idx="400">
                  <c:v>959.79431150000005</c:v>
                </c:pt>
                <c:pt idx="401">
                  <c:v>959.81768799999998</c:v>
                </c:pt>
                <c:pt idx="402">
                  <c:v>959.83044429999995</c:v>
                </c:pt>
                <c:pt idx="403">
                  <c:v>959.80920409999999</c:v>
                </c:pt>
                <c:pt idx="404">
                  <c:v>959.78814699999998</c:v>
                </c:pt>
                <c:pt idx="405">
                  <c:v>959.81213379999997</c:v>
                </c:pt>
                <c:pt idx="406">
                  <c:v>959.80450440000004</c:v>
                </c:pt>
                <c:pt idx="407">
                  <c:v>959.80957030000002</c:v>
                </c:pt>
                <c:pt idx="408">
                  <c:v>959.79852289999997</c:v>
                </c:pt>
                <c:pt idx="409">
                  <c:v>959.80151369999999</c:v>
                </c:pt>
                <c:pt idx="410">
                  <c:v>959.81982419999997</c:v>
                </c:pt>
                <c:pt idx="411">
                  <c:v>959.80108640000003</c:v>
                </c:pt>
                <c:pt idx="412">
                  <c:v>959.80322269999999</c:v>
                </c:pt>
                <c:pt idx="413">
                  <c:v>959.81701659999999</c:v>
                </c:pt>
                <c:pt idx="414">
                  <c:v>959.78833010000005</c:v>
                </c:pt>
                <c:pt idx="415">
                  <c:v>959.8242798</c:v>
                </c:pt>
                <c:pt idx="416">
                  <c:v>959.82025150000004</c:v>
                </c:pt>
                <c:pt idx="417">
                  <c:v>959.81530759999998</c:v>
                </c:pt>
                <c:pt idx="418">
                  <c:v>959.81298830000003</c:v>
                </c:pt>
                <c:pt idx="419">
                  <c:v>959.81854250000004</c:v>
                </c:pt>
                <c:pt idx="420">
                  <c:v>959.80554199999995</c:v>
                </c:pt>
                <c:pt idx="421">
                  <c:v>959.82873540000003</c:v>
                </c:pt>
                <c:pt idx="422">
                  <c:v>959.81573490000005</c:v>
                </c:pt>
                <c:pt idx="423">
                  <c:v>959.8242798</c:v>
                </c:pt>
                <c:pt idx="424">
                  <c:v>959.82958980000001</c:v>
                </c:pt>
                <c:pt idx="425">
                  <c:v>959.80596920000005</c:v>
                </c:pt>
                <c:pt idx="426">
                  <c:v>959.79345699999999</c:v>
                </c:pt>
                <c:pt idx="427">
                  <c:v>959.7930298</c:v>
                </c:pt>
                <c:pt idx="428">
                  <c:v>959.81365970000002</c:v>
                </c:pt>
                <c:pt idx="429">
                  <c:v>959.79260250000004</c:v>
                </c:pt>
                <c:pt idx="430">
                  <c:v>959.80023189999997</c:v>
                </c:pt>
                <c:pt idx="431">
                  <c:v>959.79980469999998</c:v>
                </c:pt>
                <c:pt idx="432">
                  <c:v>959.82574460000001</c:v>
                </c:pt>
                <c:pt idx="433">
                  <c:v>959.80511469999999</c:v>
                </c:pt>
                <c:pt idx="434">
                  <c:v>959.78686519999997</c:v>
                </c:pt>
                <c:pt idx="435">
                  <c:v>959.80303960000003</c:v>
                </c:pt>
                <c:pt idx="436">
                  <c:v>959.81298830000003</c:v>
                </c:pt>
                <c:pt idx="437">
                  <c:v>959.82574460000001</c:v>
                </c:pt>
                <c:pt idx="438">
                  <c:v>959.8046875</c:v>
                </c:pt>
                <c:pt idx="439">
                  <c:v>959.78240970000002</c:v>
                </c:pt>
                <c:pt idx="440">
                  <c:v>959.8046875</c:v>
                </c:pt>
                <c:pt idx="441">
                  <c:v>959.82385250000004</c:v>
                </c:pt>
                <c:pt idx="442">
                  <c:v>959.81042479999996</c:v>
                </c:pt>
                <c:pt idx="443">
                  <c:v>959.82104489999995</c:v>
                </c:pt>
                <c:pt idx="444">
                  <c:v>959.81744379999998</c:v>
                </c:pt>
                <c:pt idx="445">
                  <c:v>959.80065920000004</c:v>
                </c:pt>
                <c:pt idx="446">
                  <c:v>959.79876709999996</c:v>
                </c:pt>
                <c:pt idx="447">
                  <c:v>959.78369139999995</c:v>
                </c:pt>
                <c:pt idx="448">
                  <c:v>959.80511469999999</c:v>
                </c:pt>
                <c:pt idx="449">
                  <c:v>959.80999759999997</c:v>
                </c:pt>
                <c:pt idx="450">
                  <c:v>959.82067870000003</c:v>
                </c:pt>
                <c:pt idx="451">
                  <c:v>959.80810550000001</c:v>
                </c:pt>
                <c:pt idx="452">
                  <c:v>959.82257079999999</c:v>
                </c:pt>
                <c:pt idx="453">
                  <c:v>959.81042479999996</c:v>
                </c:pt>
                <c:pt idx="454">
                  <c:v>959.82385250000004</c:v>
                </c:pt>
                <c:pt idx="455">
                  <c:v>959.81494139999995</c:v>
                </c:pt>
                <c:pt idx="456">
                  <c:v>959.81530759999998</c:v>
                </c:pt>
                <c:pt idx="457">
                  <c:v>959.81256099999996</c:v>
                </c:pt>
                <c:pt idx="458">
                  <c:v>959.85632320000002</c:v>
                </c:pt>
                <c:pt idx="459">
                  <c:v>959.81530759999998</c:v>
                </c:pt>
                <c:pt idx="460">
                  <c:v>959.81958010000005</c:v>
                </c:pt>
                <c:pt idx="461">
                  <c:v>959.79663089999997</c:v>
                </c:pt>
                <c:pt idx="462">
                  <c:v>959.79980469999998</c:v>
                </c:pt>
                <c:pt idx="463">
                  <c:v>959.79852289999997</c:v>
                </c:pt>
                <c:pt idx="464">
                  <c:v>959.82574460000001</c:v>
                </c:pt>
                <c:pt idx="465">
                  <c:v>959.81408690000001</c:v>
                </c:pt>
                <c:pt idx="466">
                  <c:v>959.80957030000002</c:v>
                </c:pt>
                <c:pt idx="467">
                  <c:v>959.81744379999998</c:v>
                </c:pt>
                <c:pt idx="468">
                  <c:v>959.80151369999999</c:v>
                </c:pt>
                <c:pt idx="469">
                  <c:v>959.80957030000002</c:v>
                </c:pt>
                <c:pt idx="470">
                  <c:v>959.80957030000002</c:v>
                </c:pt>
                <c:pt idx="471">
                  <c:v>959.80792240000005</c:v>
                </c:pt>
                <c:pt idx="472">
                  <c:v>959.7755737</c:v>
                </c:pt>
                <c:pt idx="473">
                  <c:v>959.80194089999998</c:v>
                </c:pt>
                <c:pt idx="474">
                  <c:v>959.80383300000005</c:v>
                </c:pt>
                <c:pt idx="475">
                  <c:v>959.81701659999999</c:v>
                </c:pt>
                <c:pt idx="476">
                  <c:v>959.79174799999998</c:v>
                </c:pt>
                <c:pt idx="477">
                  <c:v>959.82934569999998</c:v>
                </c:pt>
                <c:pt idx="478">
                  <c:v>959.83062740000003</c:v>
                </c:pt>
                <c:pt idx="479">
                  <c:v>959.79113770000004</c:v>
                </c:pt>
                <c:pt idx="480">
                  <c:v>959.81213379999997</c:v>
                </c:pt>
                <c:pt idx="481">
                  <c:v>959.78601070000002</c:v>
                </c:pt>
                <c:pt idx="482">
                  <c:v>959.80639650000001</c:v>
                </c:pt>
                <c:pt idx="483">
                  <c:v>959.81701659999999</c:v>
                </c:pt>
                <c:pt idx="484">
                  <c:v>959.79388429999995</c:v>
                </c:pt>
                <c:pt idx="485">
                  <c:v>959.81469730000003</c:v>
                </c:pt>
                <c:pt idx="486">
                  <c:v>959.80554199999995</c:v>
                </c:pt>
                <c:pt idx="487">
                  <c:v>959.81042479999996</c:v>
                </c:pt>
                <c:pt idx="488">
                  <c:v>959.81494139999995</c:v>
                </c:pt>
                <c:pt idx="489">
                  <c:v>959.81494139999995</c:v>
                </c:pt>
                <c:pt idx="490">
                  <c:v>959.82806400000004</c:v>
                </c:pt>
                <c:pt idx="491">
                  <c:v>959.8221436</c:v>
                </c:pt>
                <c:pt idx="492">
                  <c:v>959.81085210000003</c:v>
                </c:pt>
                <c:pt idx="493">
                  <c:v>959.80920409999999</c:v>
                </c:pt>
                <c:pt idx="494">
                  <c:v>959.83087160000002</c:v>
                </c:pt>
                <c:pt idx="495">
                  <c:v>959.79071039999997</c:v>
                </c:pt>
                <c:pt idx="496">
                  <c:v>959.80725099999995</c:v>
                </c:pt>
                <c:pt idx="497">
                  <c:v>959.80957030000002</c:v>
                </c:pt>
                <c:pt idx="498">
                  <c:v>959.81213379999997</c:v>
                </c:pt>
                <c:pt idx="499">
                  <c:v>959.80725099999995</c:v>
                </c:pt>
                <c:pt idx="500">
                  <c:v>959.80621340000005</c:v>
                </c:pt>
                <c:pt idx="501">
                  <c:v>959.7677612</c:v>
                </c:pt>
                <c:pt idx="502">
                  <c:v>959.82171630000005</c:v>
                </c:pt>
                <c:pt idx="503">
                  <c:v>959.82659909999995</c:v>
                </c:pt>
                <c:pt idx="504">
                  <c:v>959.83062740000003</c:v>
                </c:pt>
                <c:pt idx="505">
                  <c:v>959.77838129999998</c:v>
                </c:pt>
                <c:pt idx="506">
                  <c:v>959.8242798</c:v>
                </c:pt>
                <c:pt idx="507">
                  <c:v>959.79791260000002</c:v>
                </c:pt>
                <c:pt idx="508">
                  <c:v>959.81469730000003</c:v>
                </c:pt>
                <c:pt idx="509">
                  <c:v>959.80639650000001</c:v>
                </c:pt>
                <c:pt idx="510">
                  <c:v>959.80133060000003</c:v>
                </c:pt>
                <c:pt idx="511">
                  <c:v>959.80639650000001</c:v>
                </c:pt>
                <c:pt idx="512">
                  <c:v>959.79559329999995</c:v>
                </c:pt>
                <c:pt idx="513">
                  <c:v>959.80621340000005</c:v>
                </c:pt>
                <c:pt idx="514">
                  <c:v>959.80133060000003</c:v>
                </c:pt>
                <c:pt idx="515">
                  <c:v>959.85784909999995</c:v>
                </c:pt>
                <c:pt idx="516">
                  <c:v>959.78472899999997</c:v>
                </c:pt>
                <c:pt idx="517">
                  <c:v>959.8087769</c:v>
                </c:pt>
                <c:pt idx="518">
                  <c:v>959.79876709999996</c:v>
                </c:pt>
                <c:pt idx="519">
                  <c:v>959.8087769</c:v>
                </c:pt>
                <c:pt idx="520">
                  <c:v>959.80346680000002</c:v>
                </c:pt>
                <c:pt idx="521">
                  <c:v>959.79663089999997</c:v>
                </c:pt>
                <c:pt idx="522">
                  <c:v>959.8633423</c:v>
                </c:pt>
                <c:pt idx="523">
                  <c:v>959.8087769</c:v>
                </c:pt>
                <c:pt idx="524">
                  <c:v>959.82745360000001</c:v>
                </c:pt>
                <c:pt idx="525">
                  <c:v>959.8221436</c:v>
                </c:pt>
                <c:pt idx="526">
                  <c:v>959.81683350000003</c:v>
                </c:pt>
                <c:pt idx="527">
                  <c:v>959.81323239999995</c:v>
                </c:pt>
                <c:pt idx="528">
                  <c:v>959.81896970000003</c:v>
                </c:pt>
                <c:pt idx="529">
                  <c:v>959.79919429999995</c:v>
                </c:pt>
                <c:pt idx="530">
                  <c:v>959.79559329999995</c:v>
                </c:pt>
                <c:pt idx="531">
                  <c:v>959.81469730000003</c:v>
                </c:pt>
                <c:pt idx="532">
                  <c:v>959.79620360000001</c:v>
                </c:pt>
                <c:pt idx="533">
                  <c:v>959.7930298</c:v>
                </c:pt>
                <c:pt idx="534">
                  <c:v>959.81469730000003</c:v>
                </c:pt>
                <c:pt idx="535">
                  <c:v>959.82171630000005</c:v>
                </c:pt>
                <c:pt idx="536">
                  <c:v>959.80383300000005</c:v>
                </c:pt>
                <c:pt idx="537">
                  <c:v>959.78558350000003</c:v>
                </c:pt>
                <c:pt idx="538">
                  <c:v>959.80792240000005</c:v>
                </c:pt>
                <c:pt idx="539">
                  <c:v>959.82934569999998</c:v>
                </c:pt>
                <c:pt idx="540">
                  <c:v>959.80065920000004</c:v>
                </c:pt>
                <c:pt idx="541">
                  <c:v>959.80346680000002</c:v>
                </c:pt>
                <c:pt idx="542">
                  <c:v>959.81408690000001</c:v>
                </c:pt>
                <c:pt idx="543">
                  <c:v>959.78729250000004</c:v>
                </c:pt>
                <c:pt idx="544">
                  <c:v>959.79559329999995</c:v>
                </c:pt>
                <c:pt idx="545">
                  <c:v>959.81195070000001</c:v>
                </c:pt>
                <c:pt idx="546">
                  <c:v>959.80133060000003</c:v>
                </c:pt>
                <c:pt idx="547">
                  <c:v>959.80346680000002</c:v>
                </c:pt>
                <c:pt idx="548">
                  <c:v>959.81085210000003</c:v>
                </c:pt>
                <c:pt idx="549">
                  <c:v>959.80065920000004</c:v>
                </c:pt>
                <c:pt idx="550">
                  <c:v>959.8242798</c:v>
                </c:pt>
                <c:pt idx="551">
                  <c:v>959.80535889999999</c:v>
                </c:pt>
                <c:pt idx="552">
                  <c:v>959.80407709999997</c:v>
                </c:pt>
                <c:pt idx="553">
                  <c:v>959.79791260000002</c:v>
                </c:pt>
                <c:pt idx="554">
                  <c:v>959.79791260000002</c:v>
                </c:pt>
                <c:pt idx="555">
                  <c:v>959.83721920000005</c:v>
                </c:pt>
                <c:pt idx="556">
                  <c:v>959.80065920000004</c:v>
                </c:pt>
                <c:pt idx="557">
                  <c:v>959.80792240000005</c:v>
                </c:pt>
                <c:pt idx="558">
                  <c:v>959.80383300000005</c:v>
                </c:pt>
                <c:pt idx="559">
                  <c:v>959.80621340000005</c:v>
                </c:pt>
                <c:pt idx="560">
                  <c:v>959.81152340000006</c:v>
                </c:pt>
                <c:pt idx="561">
                  <c:v>959.82257079999999</c:v>
                </c:pt>
                <c:pt idx="562">
                  <c:v>959.81408690000001</c:v>
                </c:pt>
                <c:pt idx="563">
                  <c:v>959.82745360000001</c:v>
                </c:pt>
                <c:pt idx="564">
                  <c:v>959.8221436</c:v>
                </c:pt>
                <c:pt idx="565">
                  <c:v>959.80346680000002</c:v>
                </c:pt>
                <c:pt idx="566">
                  <c:v>959.79620360000001</c:v>
                </c:pt>
                <c:pt idx="567">
                  <c:v>959.81152340000006</c:v>
                </c:pt>
                <c:pt idx="568">
                  <c:v>959.8240356</c:v>
                </c:pt>
                <c:pt idx="569">
                  <c:v>959.82171630000005</c:v>
                </c:pt>
                <c:pt idx="570">
                  <c:v>959.81408690000001</c:v>
                </c:pt>
                <c:pt idx="571">
                  <c:v>959.80346680000002</c:v>
                </c:pt>
                <c:pt idx="572">
                  <c:v>959.80920409999999</c:v>
                </c:pt>
                <c:pt idx="573">
                  <c:v>959.78472899999997</c:v>
                </c:pt>
                <c:pt idx="574">
                  <c:v>959.81640630000004</c:v>
                </c:pt>
              </c:numCache>
            </c:numRef>
          </c:yVal>
          <c:smooth val="0"/>
          <c:extLst>
            <c:ext xmlns:c16="http://schemas.microsoft.com/office/drawing/2014/chart" uri="{C3380CC4-5D6E-409C-BE32-E72D297353CC}">
              <c16:uniqueId val="{00000000-56D4-4F78-9887-A16242BFD536}"/>
            </c:ext>
          </c:extLst>
        </c:ser>
        <c:dLbls>
          <c:showLegendKey val="0"/>
          <c:showVal val="0"/>
          <c:showCatName val="0"/>
          <c:showSerName val="0"/>
          <c:showPercent val="0"/>
          <c:showBubbleSize val="0"/>
        </c:dLbls>
        <c:axId val="928186720"/>
        <c:axId val="928188880"/>
      </c:scatterChart>
      <c:valAx>
        <c:axId val="928186720"/>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928188880"/>
        <c:crosses val="autoZero"/>
        <c:crossBetween val="midCat"/>
      </c:valAx>
      <c:valAx>
        <c:axId val="928188880"/>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928186720"/>
        <c:crosses val="autoZero"/>
        <c:crossBetween val="midCat"/>
      </c:valAx>
      <c:spPr>
        <a:pattFill prst="pct5">
          <a:fgClr>
            <a:schemeClr val="bg2"/>
          </a:fgClr>
          <a:bgClr>
            <a:schemeClr val="bg1"/>
          </a:bgClr>
        </a:pattFill>
        <a:ln>
          <a:solidFill>
            <a:schemeClr val="tx2"/>
          </a:solid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3CEAAF3-9831-450B-8D59-2C09DB96C8FC}" type="datetimeFigureOut">
              <a:rPr lang="en-US"/>
              <a:t>11/17/2024</a:t>
            </a:fld>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6834459-7356-44BF-850D-8B30C4FB3B6B}" type="slidenum">
              <a:rPr/>
              <a:t>‹#›</a:t>
            </a:fld>
            <a:endParaRPr/>
          </a:p>
        </p:txBody>
      </p:sp>
    </p:spTree>
    <p:extLst>
      <p:ext uri="{BB962C8B-B14F-4D97-AF65-F5344CB8AC3E}">
        <p14:creationId xmlns:p14="http://schemas.microsoft.com/office/powerpoint/2010/main" val="246901652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50CD79-FC16-4410-AB61-17F26E6D3BC8}" type="datetimeFigureOut">
              <a:rPr lang="en-US"/>
              <a:t>11/17/2024</a:t>
            </a:fld>
            <a:endParaRP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3C37BE-C303-496D-B5CD-85F2937540FC}" type="slidenum">
              <a:rPr/>
              <a:t>‹#›</a:t>
            </a:fld>
            <a:endParaRPr/>
          </a:p>
        </p:txBody>
      </p:sp>
    </p:spTree>
    <p:extLst>
      <p:ext uri="{BB962C8B-B14F-4D97-AF65-F5344CB8AC3E}">
        <p14:creationId xmlns:p14="http://schemas.microsoft.com/office/powerpoint/2010/main" val="33508422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1" dirty="0">
                <a:latin typeface="Arial" pitchFamily="34" charset="0"/>
                <a:cs typeface="Arial" pitchFamily="34" charset="0"/>
              </a:rPr>
              <a:t>NOTE:</a:t>
            </a:r>
          </a:p>
          <a:p>
            <a:r>
              <a:rPr lang="en-US" i="1" dirty="0">
                <a:latin typeface="Arial" pitchFamily="34" charset="0"/>
                <a:cs typeface="Arial" pitchFamily="34" charset="0"/>
              </a:rPr>
              <a:t>To change the  image on this slide, select the picture and delete it. Then click the Pictures icon in the placeholder to insert your own image.</a:t>
            </a:r>
          </a:p>
        </p:txBody>
      </p:sp>
      <p:sp>
        <p:nvSpPr>
          <p:cNvPr id="4" name="Slide Number Placeholder 3"/>
          <p:cNvSpPr>
            <a:spLocks noGrp="1"/>
          </p:cNvSpPr>
          <p:nvPr>
            <p:ph type="sldNum" sz="quarter" idx="10"/>
          </p:nvPr>
        </p:nvSpPr>
        <p:spPr/>
        <p:txBody>
          <a:bodyPr/>
          <a:lstStyle/>
          <a:p>
            <a:fld id="{0A3C37BE-C303-496D-B5CD-85F2937540FC}" type="slidenum">
              <a:rPr lang="en-US" smtClean="0"/>
              <a:t>1</a:t>
            </a:fld>
            <a:endParaRPr lang="en-US"/>
          </a:p>
        </p:txBody>
      </p:sp>
    </p:spTree>
    <p:extLst>
      <p:ext uri="{BB962C8B-B14F-4D97-AF65-F5344CB8AC3E}">
        <p14:creationId xmlns:p14="http://schemas.microsoft.com/office/powerpoint/2010/main" val="24061502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3C37BE-C303-496D-B5CD-85F2937540FC}" type="slidenum">
              <a:rPr lang="en-US" smtClean="0"/>
              <a:t>40</a:t>
            </a:fld>
            <a:endParaRPr lang="en-US"/>
          </a:p>
        </p:txBody>
      </p:sp>
    </p:spTree>
    <p:extLst>
      <p:ext uri="{BB962C8B-B14F-4D97-AF65-F5344CB8AC3E}">
        <p14:creationId xmlns:p14="http://schemas.microsoft.com/office/powerpoint/2010/main" val="13527131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3C37BE-C303-496D-B5CD-85F2937540FC}" type="slidenum">
              <a:rPr lang="en-US" smtClean="0"/>
              <a:t>45</a:t>
            </a:fld>
            <a:endParaRPr lang="en-US"/>
          </a:p>
        </p:txBody>
      </p:sp>
    </p:spTree>
    <p:extLst>
      <p:ext uri="{BB962C8B-B14F-4D97-AF65-F5344CB8AC3E}">
        <p14:creationId xmlns:p14="http://schemas.microsoft.com/office/powerpoint/2010/main" val="4272279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3C37BE-C303-496D-B5CD-85F2937540FC}" type="slidenum">
              <a:rPr lang="en-US" smtClean="0"/>
              <a:t>49</a:t>
            </a:fld>
            <a:endParaRPr lang="en-US"/>
          </a:p>
        </p:txBody>
      </p:sp>
    </p:spTree>
    <p:extLst>
      <p:ext uri="{BB962C8B-B14F-4D97-AF65-F5344CB8AC3E}">
        <p14:creationId xmlns:p14="http://schemas.microsoft.com/office/powerpoint/2010/main" val="30878813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3C37BE-C303-496D-B5CD-85F2937540FC}" type="slidenum">
              <a:rPr lang="en-US" smtClean="0"/>
              <a:t>2</a:t>
            </a:fld>
            <a:endParaRPr lang="en-US"/>
          </a:p>
        </p:txBody>
      </p:sp>
    </p:spTree>
    <p:extLst>
      <p:ext uri="{BB962C8B-B14F-4D97-AF65-F5344CB8AC3E}">
        <p14:creationId xmlns:p14="http://schemas.microsoft.com/office/powerpoint/2010/main" val="19822532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3C37BE-C303-496D-B5CD-85F2937540FC}" type="slidenum">
              <a:rPr lang="en-US" smtClean="0"/>
              <a:t>3</a:t>
            </a:fld>
            <a:endParaRPr lang="en-US"/>
          </a:p>
        </p:txBody>
      </p:sp>
    </p:spTree>
    <p:extLst>
      <p:ext uri="{BB962C8B-B14F-4D97-AF65-F5344CB8AC3E}">
        <p14:creationId xmlns:p14="http://schemas.microsoft.com/office/powerpoint/2010/main" val="8351869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3C37BE-C303-496D-B5CD-85F2937540FC}" type="slidenum">
              <a:rPr lang="en-US" smtClean="0"/>
              <a:t>21</a:t>
            </a:fld>
            <a:endParaRPr lang="en-US"/>
          </a:p>
        </p:txBody>
      </p:sp>
    </p:spTree>
    <p:extLst>
      <p:ext uri="{BB962C8B-B14F-4D97-AF65-F5344CB8AC3E}">
        <p14:creationId xmlns:p14="http://schemas.microsoft.com/office/powerpoint/2010/main" val="26419420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Times New Roman" panose="02020603050405020304" pitchFamily="18" charset="0"/>
                <a:ea typeface="Aptos" panose="020B0004020202020204" pitchFamily="34" charset="0"/>
              </a:rPr>
              <a:t>Each post consists of a title, an upvote button, a downvote button, and an image if one is included in the post. </a:t>
            </a:r>
            <a:endParaRPr lang="en-US" dirty="0"/>
          </a:p>
        </p:txBody>
      </p:sp>
      <p:sp>
        <p:nvSpPr>
          <p:cNvPr id="4" name="Slide Number Placeholder 3"/>
          <p:cNvSpPr>
            <a:spLocks noGrp="1"/>
          </p:cNvSpPr>
          <p:nvPr>
            <p:ph type="sldNum" sz="quarter" idx="5"/>
          </p:nvPr>
        </p:nvSpPr>
        <p:spPr/>
        <p:txBody>
          <a:bodyPr/>
          <a:lstStyle/>
          <a:p>
            <a:fld id="{0A3C37BE-C303-496D-B5CD-85F2937540FC}" type="slidenum">
              <a:rPr lang="en-US" smtClean="0"/>
              <a:t>29</a:t>
            </a:fld>
            <a:endParaRPr lang="en-US"/>
          </a:p>
        </p:txBody>
      </p:sp>
    </p:spTree>
    <p:extLst>
      <p:ext uri="{BB962C8B-B14F-4D97-AF65-F5344CB8AC3E}">
        <p14:creationId xmlns:p14="http://schemas.microsoft.com/office/powerpoint/2010/main" val="8337556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Looking at a snippet from the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MainActivity</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class.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100" dirty="0">
              <a:effectLst/>
              <a:latin typeface="Times New Roman" panose="02020603050405020304" pitchFamily="18" charset="0"/>
              <a:ea typeface="Aptos" panose="020B000402020202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MainActivity</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provides the core logic for the blowing language.</a:t>
            </a:r>
          </a:p>
          <a:p>
            <a:pPr marL="0" marR="0" lvl="0" indent="0" algn="l" defTabSz="914400" rtl="0" eaLnBrk="1" fontAlgn="auto" latinLnBrk="0" hangingPunct="1">
              <a:lnSpc>
                <a:spcPct val="100000"/>
              </a:lnSpc>
              <a:spcBef>
                <a:spcPts val="0"/>
              </a:spcBef>
              <a:spcAft>
                <a:spcPts val="0"/>
              </a:spcAft>
              <a:buClrTx/>
              <a:buSzTx/>
              <a:buFontTx/>
              <a:buNone/>
              <a:tabLst/>
              <a:defRPr/>
            </a:pPr>
            <a:b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b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BlowEventListener</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detects when a user blows over the device and triggers all the callback registered to its two events, the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OnBlow</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event which happens when a user begins to blow, and the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OnRelease</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event which happens when a user finishes blowing.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100" dirty="0">
              <a:effectLst/>
              <a:latin typeface="Times New Roman" panose="02020603050405020304" pitchFamily="18" charset="0"/>
              <a:ea typeface="Aptos" panose="020B000402020202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The variable </a:t>
            </a:r>
            <a:r>
              <a:rPr lang="en-US" sz="1800" kern="100" dirty="0">
                <a:effectLst/>
                <a:latin typeface="Courier New" panose="02070309020205020404" pitchFamily="49" charset="0"/>
                <a:ea typeface="Aptos" panose="020B0004020202020204" pitchFamily="34" charset="0"/>
                <a:cs typeface="Times New Roman" panose="02020603050405020304" pitchFamily="18" charset="0"/>
              </a:rPr>
              <a:t>blows</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is an array containing instances of the </a:t>
            </a:r>
            <a:r>
              <a:rPr lang="en-US" sz="1800" kern="100" dirty="0" err="1">
                <a:effectLst/>
                <a:latin typeface="Courier New" panose="02070309020205020404" pitchFamily="49" charset="0"/>
                <a:ea typeface="Aptos" panose="020B0004020202020204" pitchFamily="34" charset="0"/>
                <a:cs typeface="Times New Roman" panose="02020603050405020304" pitchFamily="18" charset="0"/>
              </a:rPr>
              <a:t>BlowEvent</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data class. The </a:t>
            </a:r>
            <a:r>
              <a:rPr lang="en-US" sz="1800" kern="100" dirty="0" err="1">
                <a:effectLst/>
                <a:latin typeface="Courier New" panose="02070309020205020404" pitchFamily="49" charset="0"/>
                <a:ea typeface="Aptos" panose="020B0004020202020204" pitchFamily="34" charset="0"/>
                <a:cs typeface="Times New Roman" panose="02020603050405020304" pitchFamily="18" charset="0"/>
              </a:rPr>
              <a:t>BlowEvent</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data class serves as a pair containing the starting timestamp of the blow and the ending timestamp of the blow. When the blow is initially stored in the blows array during the </a:t>
            </a:r>
            <a:r>
              <a:rPr lang="en-US" sz="1800" kern="100" dirty="0" err="1">
                <a:effectLst/>
                <a:latin typeface="Courier New" panose="02070309020205020404" pitchFamily="49" charset="0"/>
                <a:ea typeface="Aptos" panose="020B0004020202020204" pitchFamily="34" charset="0"/>
                <a:cs typeface="Times New Roman" panose="02020603050405020304" pitchFamily="18" charset="0"/>
              </a:rPr>
              <a:t>OnBlowEvent</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callback the ending timestamp is not known, so a value of -1 is stored in its place. When the </a:t>
            </a:r>
            <a:r>
              <a:rPr lang="en-US" sz="1800" kern="100" dirty="0" err="1">
                <a:effectLst/>
                <a:latin typeface="Courier New" panose="02070309020205020404" pitchFamily="49" charset="0"/>
                <a:ea typeface="Aptos" panose="020B0004020202020204" pitchFamily="34" charset="0"/>
                <a:cs typeface="Times New Roman" panose="02020603050405020304" pitchFamily="18" charset="0"/>
              </a:rPr>
              <a:t>OnReleaseEvent</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callback is triggered the ending timestamp of the last recorded blow is updated from -1 to the current timestamp. The collapsed if statements provide the functionality of the blowing language. There is an if statement for each of the four possible blow interactions. One collapsed if statement is in the </a:t>
            </a:r>
            <a:r>
              <a:rPr lang="en-US" sz="1800" kern="100" dirty="0" err="1">
                <a:effectLst/>
                <a:latin typeface="Courier New" panose="02070309020205020404" pitchFamily="49" charset="0"/>
                <a:ea typeface="Aptos" panose="020B0004020202020204" pitchFamily="34" charset="0"/>
                <a:cs typeface="Times New Roman" panose="02020603050405020304" pitchFamily="18" charset="0"/>
              </a:rPr>
              <a:t>OnBlowCallback</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function and the other three collapsed if statements are in the </a:t>
            </a:r>
            <a:r>
              <a:rPr lang="en-US" sz="1800" kern="100" dirty="0" err="1">
                <a:effectLst/>
                <a:latin typeface="Courier New" panose="02070309020205020404" pitchFamily="49" charset="0"/>
                <a:ea typeface="Aptos" panose="020B0004020202020204" pitchFamily="34" charset="0"/>
                <a:cs typeface="Times New Roman" panose="02020603050405020304" pitchFamily="18" charset="0"/>
              </a:rPr>
              <a:t>OnReleaseCallback</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function. The reason one if statement is separated from the rest is that it implements the scrolling functionality, which takes place during the duration of a user’s blow, not after it like the three other interface interactions.</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0A3C37BE-C303-496D-B5CD-85F2937540FC}" type="slidenum">
              <a:rPr lang="en-US" smtClean="0"/>
              <a:t>31</a:t>
            </a:fld>
            <a:endParaRPr lang="en-US"/>
          </a:p>
        </p:txBody>
      </p:sp>
    </p:spTree>
    <p:extLst>
      <p:ext uri="{BB962C8B-B14F-4D97-AF65-F5344CB8AC3E}">
        <p14:creationId xmlns:p14="http://schemas.microsoft.com/office/powerpoint/2010/main" val="880160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Pros:</a:t>
            </a:r>
            <a:br>
              <a:rPr lang="en-US" dirty="0"/>
            </a:br>
            <a:r>
              <a:rPr lang="en-US" dirty="0"/>
              <a:t>Don’t have to worry about pressure values fluctuating slowly due to temperature and weather.</a:t>
            </a:r>
          </a:p>
          <a:p>
            <a:endParaRPr lang="en-US" dirty="0"/>
          </a:p>
          <a:p>
            <a:r>
              <a:rPr lang="en-US" dirty="0"/>
              <a:t>Cons:</a:t>
            </a:r>
            <a:br>
              <a:rPr lang="en-US" dirty="0"/>
            </a:br>
            <a:r>
              <a:rPr lang="en-US" dirty="0"/>
              <a:t>When a user begins blowing and ends blowing a sharp slope can be expected, but during the middle section of a long duration blow the slope trends towards 0 if the user is blowing consistently. This causes long duration blows to sometimes be detected as multiple short blows. </a:t>
            </a:r>
          </a:p>
        </p:txBody>
      </p:sp>
      <p:sp>
        <p:nvSpPr>
          <p:cNvPr id="4" name="Slide Number Placeholder 3"/>
          <p:cNvSpPr>
            <a:spLocks noGrp="1"/>
          </p:cNvSpPr>
          <p:nvPr>
            <p:ph type="sldNum" sz="quarter" idx="5"/>
          </p:nvPr>
        </p:nvSpPr>
        <p:spPr/>
        <p:txBody>
          <a:bodyPr/>
          <a:lstStyle/>
          <a:p>
            <a:fld id="{0A3C37BE-C303-496D-B5CD-85F2937540FC}" type="slidenum">
              <a:rPr lang="en-US" smtClean="0"/>
              <a:t>33</a:t>
            </a:fld>
            <a:endParaRPr lang="en-US"/>
          </a:p>
        </p:txBody>
      </p:sp>
    </p:spTree>
    <p:extLst>
      <p:ext uri="{BB962C8B-B14F-4D97-AF65-F5344CB8AC3E}">
        <p14:creationId xmlns:p14="http://schemas.microsoft.com/office/powerpoint/2010/main" val="36367655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3C37BE-C303-496D-B5CD-85F2937540FC}" type="slidenum">
              <a:rPr lang="en-US" smtClean="0"/>
              <a:t>34</a:t>
            </a:fld>
            <a:endParaRPr lang="en-US"/>
          </a:p>
        </p:txBody>
      </p:sp>
    </p:spTree>
    <p:extLst>
      <p:ext uri="{BB962C8B-B14F-4D97-AF65-F5344CB8AC3E}">
        <p14:creationId xmlns:p14="http://schemas.microsoft.com/office/powerpoint/2010/main" val="3727200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E56B63-6DCF-4215-8724-44C6C925FF3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8D8AEC4-9D78-EEDE-D51A-242FEB6664B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ACFF2B8-700A-3164-9D39-81830658A64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35C0624-5B57-80F3-4D78-09728EB0263E}"/>
              </a:ext>
            </a:extLst>
          </p:cNvPr>
          <p:cNvSpPr>
            <a:spLocks noGrp="1"/>
          </p:cNvSpPr>
          <p:nvPr>
            <p:ph type="sldNum" sz="quarter" idx="5"/>
          </p:nvPr>
        </p:nvSpPr>
        <p:spPr/>
        <p:txBody>
          <a:bodyPr/>
          <a:lstStyle/>
          <a:p>
            <a:fld id="{0A3C37BE-C303-496D-B5CD-85F2937540FC}" type="slidenum">
              <a:rPr lang="en-US" smtClean="0"/>
              <a:t>39</a:t>
            </a:fld>
            <a:endParaRPr lang="en-US"/>
          </a:p>
        </p:txBody>
      </p:sp>
    </p:spTree>
    <p:extLst>
      <p:ext uri="{BB962C8B-B14F-4D97-AF65-F5344CB8AC3E}">
        <p14:creationId xmlns:p14="http://schemas.microsoft.com/office/powerpoint/2010/main" val="179406470"/>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Rectangle 7"/>
          <p:cNvSpPr/>
          <p:nvPr/>
        </p:nvSpPr>
        <p:spPr>
          <a:xfrm>
            <a:off x="0" y="0"/>
            <a:ext cx="12192000" cy="10798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11" name="Picture 10"/>
          <p:cNvPicPr>
            <a:picLocks noChangeAspect="1"/>
          </p:cNvPicPr>
          <p:nvPr/>
        </p:nvPicPr>
        <p:blipFill rotWithShape="1">
          <a:blip r:embed="rId2" cstate="print">
            <a:duotone>
              <a:schemeClr val="accent2">
                <a:shade val="45000"/>
                <a:satMod val="135000"/>
              </a:schemeClr>
              <a:prstClr val="white"/>
            </a:duotone>
            <a:extLst>
              <a:ext uri="{BEBA8EAE-BF5A-486C-A8C5-ECC9F3942E4B}">
                <a14:imgProps xmlns:a14="http://schemas.microsoft.com/office/drawing/2010/main">
                  <a14:imgLayer r:embed="rId3">
                    <a14:imgEffect>
                      <a14:saturation sat="30000"/>
                    </a14:imgEffect>
                  </a14:imgLayer>
                </a14:imgProps>
              </a:ext>
              <a:ext uri="{28A0092B-C50C-407E-A947-70E740481C1C}">
                <a14:useLocalDpi xmlns:a14="http://schemas.microsoft.com/office/drawing/2010/main" val="0"/>
              </a:ext>
            </a:extLst>
          </a:blip>
          <a:srcRect/>
          <a:stretch/>
        </p:blipFill>
        <p:spPr>
          <a:xfrm>
            <a:off x="1324445" y="0"/>
            <a:ext cx="1747524" cy="2292094"/>
          </a:xfrm>
          <a:prstGeom prst="rect">
            <a:avLst/>
          </a:prstGeom>
        </p:spPr>
      </p:pic>
      <p:sp>
        <p:nvSpPr>
          <p:cNvPr id="2" name="Title 1"/>
          <p:cNvSpPr>
            <a:spLocks noGrp="1"/>
          </p:cNvSpPr>
          <p:nvPr>
            <p:ph type="ctrTitle"/>
          </p:nvPr>
        </p:nvSpPr>
        <p:spPr>
          <a:xfrm>
            <a:off x="1104900" y="2292094"/>
            <a:ext cx="10096500" cy="2219691"/>
          </a:xfrm>
        </p:spPr>
        <p:txBody>
          <a:bodyPr anchor="ctr">
            <a:normAutofit/>
          </a:bodyPr>
          <a:lstStyle>
            <a:lvl1pPr algn="l">
              <a:defRPr sz="4400" cap="all" baseline="0"/>
            </a:lvl1pPr>
          </a:lstStyle>
          <a:p>
            <a:r>
              <a:rPr lang="en-US"/>
              <a:t>Click to edit Master title style</a:t>
            </a:r>
            <a:endParaRPr/>
          </a:p>
        </p:txBody>
      </p:sp>
      <p:sp>
        <p:nvSpPr>
          <p:cNvPr id="3" name="Subtitle 2"/>
          <p:cNvSpPr>
            <a:spLocks noGrp="1"/>
          </p:cNvSpPr>
          <p:nvPr>
            <p:ph type="subTitle" idx="1"/>
          </p:nvPr>
        </p:nvSpPr>
        <p:spPr>
          <a:xfrm>
            <a:off x="1104898" y="4511784"/>
            <a:ext cx="10096501" cy="955565"/>
          </a:xfrm>
        </p:spPr>
        <p:txBody>
          <a:bodyPr>
            <a:normAutofit/>
          </a:bodyPr>
          <a:lstStyle>
            <a:lvl1pPr marL="0" indent="0" algn="l">
              <a:spcBef>
                <a:spcPts val="0"/>
              </a:spcBef>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a:p>
        </p:txBody>
      </p:sp>
      <p:sp>
        <p:nvSpPr>
          <p:cNvPr id="7" name="Rectangle 6"/>
          <p:cNvSpPr/>
          <p:nvPr/>
        </p:nvSpPr>
        <p:spPr>
          <a:xfrm>
            <a:off x="0" y="5778124"/>
            <a:ext cx="12192000" cy="10798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4" name="Date Placeholder 3"/>
          <p:cNvSpPr>
            <a:spLocks noGrp="1"/>
          </p:cNvSpPr>
          <p:nvPr>
            <p:ph type="dt" sz="half" idx="10"/>
          </p:nvPr>
        </p:nvSpPr>
        <p:spPr/>
        <p:txBody>
          <a:bodyPr/>
          <a:lstStyle>
            <a:lvl1pPr>
              <a:defRPr baseline="0">
                <a:solidFill>
                  <a:schemeClr val="tx1">
                    <a:lumMod val="20000"/>
                    <a:lumOff val="80000"/>
                  </a:schemeClr>
                </a:solidFill>
              </a:defRPr>
            </a:lvl1pPr>
          </a:lstStyle>
          <a:p>
            <a:fld id="{402B9795-92DC-40DC-A1CA-9A4B349D7824}" type="datetimeFigureOut">
              <a:rPr lang="en-US" smtClean="0"/>
              <a:pPr/>
              <a:t>11/17/2024</a:t>
            </a:fld>
            <a:endParaRPr lang="en-US" dirty="0"/>
          </a:p>
        </p:txBody>
      </p:sp>
      <p:sp>
        <p:nvSpPr>
          <p:cNvPr id="5" name="Footer Placeholder 4"/>
          <p:cNvSpPr>
            <a:spLocks noGrp="1"/>
          </p:cNvSpPr>
          <p:nvPr>
            <p:ph type="ftr" sz="quarter" idx="11"/>
          </p:nvPr>
        </p:nvSpPr>
        <p:spPr/>
        <p:txBody>
          <a:bodyPr/>
          <a:lstStyle>
            <a:lvl1pPr>
              <a:defRPr baseline="0">
                <a:solidFill>
                  <a:schemeClr val="tx1">
                    <a:lumMod val="20000"/>
                    <a:lumOff val="80000"/>
                  </a:schemeClr>
                </a:solidFill>
              </a:defRPr>
            </a:lvl1pPr>
          </a:lstStyle>
          <a:p>
            <a:endParaRPr lang="en-US"/>
          </a:p>
        </p:txBody>
      </p:sp>
      <p:sp>
        <p:nvSpPr>
          <p:cNvPr id="6" name="Slide Number Placeholder 5"/>
          <p:cNvSpPr>
            <a:spLocks noGrp="1"/>
          </p:cNvSpPr>
          <p:nvPr>
            <p:ph type="sldNum" sz="quarter" idx="12"/>
          </p:nvPr>
        </p:nvSpPr>
        <p:spPr/>
        <p:txBody>
          <a:bodyPr/>
          <a:lstStyle>
            <a:lvl1pPr>
              <a:defRPr baseline="0">
                <a:solidFill>
                  <a:schemeClr val="tx1">
                    <a:lumMod val="20000"/>
                    <a:lumOff val="80000"/>
                  </a:schemeClr>
                </a:solidFill>
              </a:defRPr>
            </a:lvl1pPr>
          </a:lstStyle>
          <a:p>
            <a:fld id="{0FF54DE5-C571-48E8-A5BC-B369434E2F44}" type="slidenum">
              <a:rPr lang="en-US" smtClean="0"/>
              <a:pPr/>
              <a:t>‹#›</a:t>
            </a:fld>
            <a:endParaRPr lang="en-US"/>
          </a:p>
        </p:txBody>
      </p:sp>
    </p:spTree>
    <p:extLst>
      <p:ext uri="{BB962C8B-B14F-4D97-AF65-F5344CB8AC3E}">
        <p14:creationId xmlns:p14="http://schemas.microsoft.com/office/powerpoint/2010/main" val="1659756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lvl1pPr>
              <a:defRPr sz="3200"/>
            </a:lvl1pPr>
          </a:lstStyle>
          <a:p>
            <a:r>
              <a:rPr lang="en-US"/>
              <a:t>Click to edit Master title style</a:t>
            </a:r>
            <a:endParaRPr/>
          </a:p>
        </p:txBody>
      </p:sp>
      <p:sp>
        <p:nvSpPr>
          <p:cNvPr id="4" name="Text Placeholder 3"/>
          <p:cNvSpPr>
            <a:spLocks noGrp="1"/>
          </p:cNvSpPr>
          <p:nvPr>
            <p:ph type="body" sz="half" idx="2"/>
          </p:nvPr>
        </p:nvSpPr>
        <p:spPr>
          <a:xfrm>
            <a:off x="1104900" y="1600200"/>
            <a:ext cx="3396996" cy="4572000"/>
          </a:xfrm>
        </p:spPr>
        <p:txBody>
          <a:bodyPr>
            <a:normAutofit/>
          </a:bodyPr>
          <a:lstStyle>
            <a:lvl1pPr marL="0" indent="0">
              <a:spcBef>
                <a:spcPts val="1200"/>
              </a:spcBef>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3" name="Picture Placeholder 2" descr="An empty placeholder to add an image. Click on the placeholder and select the image that you wish to add."/>
          <p:cNvSpPr>
            <a:spLocks noGrp="1"/>
          </p:cNvSpPr>
          <p:nvPr>
            <p:ph type="pic" idx="1"/>
          </p:nvPr>
        </p:nvSpPr>
        <p:spPr>
          <a:xfrm>
            <a:off x="4654671" y="1600199"/>
            <a:ext cx="6430912" cy="4572001"/>
          </a:xfrm>
        </p:spPr>
        <p:txBody>
          <a:bodyPr tIns="118872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5" name="Date Placeholder 4"/>
          <p:cNvSpPr>
            <a:spLocks noGrp="1"/>
          </p:cNvSpPr>
          <p:nvPr>
            <p:ph type="dt" sz="half" idx="10"/>
          </p:nvPr>
        </p:nvSpPr>
        <p:spPr/>
        <p:txBody>
          <a:bodyPr/>
          <a:lstStyle/>
          <a:p>
            <a:fld id="{402B9795-92DC-40DC-A1CA-9A4B349D7824}" type="datetimeFigureOut">
              <a:rPr lang="en-US"/>
              <a:t>11/17/2024</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0FF54DE5-C571-48E8-A5BC-B369434E2F44}" type="slidenum">
              <a:rPr/>
              <a:t>‹#›</a:t>
            </a:fld>
            <a:endParaRPr/>
          </a:p>
        </p:txBody>
      </p:sp>
    </p:spTree>
    <p:extLst>
      <p:ext uri="{BB962C8B-B14F-4D97-AF65-F5344CB8AC3E}">
        <p14:creationId xmlns:p14="http://schemas.microsoft.com/office/powerpoint/2010/main" val="769637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402B9795-92DC-40DC-A1CA-9A4B349D7824}" type="datetimeFigureOut">
              <a:rPr lang="en-US"/>
              <a:t>11/17/2024</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0FF54DE5-C571-48E8-A5BC-B369434E2F44}" type="slidenum">
              <a:rPr/>
              <a:t>‹#›</a:t>
            </a:fld>
            <a:endParaRPr/>
          </a:p>
        </p:txBody>
      </p:sp>
    </p:spTree>
    <p:extLst>
      <p:ext uri="{BB962C8B-B14F-4D97-AF65-F5344CB8AC3E}">
        <p14:creationId xmlns:p14="http://schemas.microsoft.com/office/powerpoint/2010/main" val="2012076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372600" y="365125"/>
            <a:ext cx="1714500" cy="5811838"/>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1104900" y="365125"/>
            <a:ext cx="8098896"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402B9795-92DC-40DC-A1CA-9A4B349D7824}" type="datetimeFigureOut">
              <a:rPr lang="en-US"/>
              <a:t>11/17/2024</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0FF54DE5-C571-48E8-A5BC-B369434E2F44}" type="slidenum">
              <a:rPr/>
              <a:t>‹#›</a:t>
            </a:fld>
            <a:endParaRPr/>
          </a:p>
        </p:txBody>
      </p:sp>
      <p:grpSp>
        <p:nvGrpSpPr>
          <p:cNvPr id="7" name="Group 6"/>
          <p:cNvGrpSpPr/>
          <p:nvPr/>
        </p:nvGrpSpPr>
        <p:grpSpPr>
          <a:xfrm rot="5400000">
            <a:off x="6514047" y="3228843"/>
            <a:ext cx="5632704" cy="84403"/>
            <a:chOff x="1073150" y="1219201"/>
            <a:chExt cx="10058400" cy="63125"/>
          </a:xfrm>
        </p:grpSpPr>
        <p:cxnSp>
          <p:nvCxnSpPr>
            <p:cNvPr id="8" name="Straight Connector 7"/>
            <p:cNvCxnSpPr/>
            <p:nvPr/>
          </p:nvCxnSpPr>
          <p:spPr>
            <a:xfrm rot="10800000">
              <a:off x="1073150" y="1219201"/>
              <a:ext cx="10058400"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rot="10800000">
              <a:off x="1073150" y="1282326"/>
              <a:ext cx="10058400"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45927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402B9795-92DC-40DC-A1CA-9A4B349D7824}" type="datetimeFigureOut">
              <a:rPr lang="en-US"/>
              <a:t>11/17/2024</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0FF54DE5-C571-48E8-A5BC-B369434E2F44}" type="slidenum">
              <a:rPr/>
              <a:t>‹#›</a:t>
            </a:fld>
            <a:endParaRPr/>
          </a:p>
        </p:txBody>
      </p:sp>
    </p:spTree>
    <p:extLst>
      <p:ext uri="{BB962C8B-B14F-4D97-AF65-F5344CB8AC3E}">
        <p14:creationId xmlns:p14="http://schemas.microsoft.com/office/powerpoint/2010/main" val="3786876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Title Slide with Picture">
    <p:spTree>
      <p:nvGrpSpPr>
        <p:cNvPr id="1" name=""/>
        <p:cNvGrpSpPr/>
        <p:nvPr/>
      </p:nvGrpSpPr>
      <p:grpSpPr>
        <a:xfrm>
          <a:off x="0" y="0"/>
          <a:ext cx="0" cy="0"/>
          <a:chOff x="0" y="0"/>
          <a:chExt cx="0" cy="0"/>
        </a:xfrm>
      </p:grpSpPr>
      <p:sp>
        <p:nvSpPr>
          <p:cNvPr id="2" name="Title 1"/>
          <p:cNvSpPr>
            <a:spLocks noGrp="1"/>
          </p:cNvSpPr>
          <p:nvPr>
            <p:ph type="ctrTitle"/>
          </p:nvPr>
        </p:nvSpPr>
        <p:spPr>
          <a:xfrm>
            <a:off x="1104900" y="2292094"/>
            <a:ext cx="5734050" cy="2219691"/>
          </a:xfrm>
        </p:spPr>
        <p:txBody>
          <a:bodyPr anchor="ctr">
            <a:normAutofit/>
          </a:bodyPr>
          <a:lstStyle>
            <a:lvl1pPr algn="l">
              <a:defRPr sz="4400" cap="all" baseline="0"/>
            </a:lvl1pPr>
          </a:lstStyle>
          <a:p>
            <a:r>
              <a:rPr lang="en-US"/>
              <a:t>Click to edit Master title style</a:t>
            </a:r>
            <a:endParaRPr/>
          </a:p>
        </p:txBody>
      </p:sp>
      <p:sp>
        <p:nvSpPr>
          <p:cNvPr id="3" name="Subtitle 2"/>
          <p:cNvSpPr>
            <a:spLocks noGrp="1"/>
          </p:cNvSpPr>
          <p:nvPr>
            <p:ph type="subTitle" idx="1"/>
          </p:nvPr>
        </p:nvSpPr>
        <p:spPr>
          <a:xfrm>
            <a:off x="1104900" y="4511784"/>
            <a:ext cx="5734050" cy="955565"/>
          </a:xfrm>
        </p:spPr>
        <p:txBody>
          <a:bodyPr>
            <a:normAutofit/>
          </a:bodyPr>
          <a:lstStyle>
            <a:lvl1pPr marL="0" indent="0" algn="l">
              <a:spcBef>
                <a:spcPts val="0"/>
              </a:spcBef>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a:p>
        </p:txBody>
      </p:sp>
      <p:sp>
        <p:nvSpPr>
          <p:cNvPr id="11" name="Picture Placeholder 10" descr="An empty placeholder to add an image. Click on the placeholder and select the image that you wish to add."/>
          <p:cNvSpPr>
            <a:spLocks noGrp="1"/>
          </p:cNvSpPr>
          <p:nvPr>
            <p:ph type="pic" sz="quarter" idx="13"/>
          </p:nvPr>
        </p:nvSpPr>
        <p:spPr>
          <a:xfrm>
            <a:off x="6981063" y="1310656"/>
            <a:ext cx="5210937" cy="4208604"/>
          </a:xfrm>
          <a:solidFill>
            <a:schemeClr val="tx1">
              <a:lumMod val="20000"/>
              <a:lumOff val="80000"/>
            </a:schemeClr>
          </a:solidFill>
        </p:spPr>
        <p:txBody>
          <a:bodyPr tIns="1005840"/>
          <a:lstStyle>
            <a:lvl1pPr marL="0" indent="0" algn="ctr">
              <a:buNone/>
              <a:defRPr/>
            </a:lvl1pPr>
          </a:lstStyle>
          <a:p>
            <a:r>
              <a:rPr lang="en-US"/>
              <a:t>Click icon to add picture</a:t>
            </a:r>
            <a:endParaRPr/>
          </a:p>
        </p:txBody>
      </p:sp>
      <p:sp>
        <p:nvSpPr>
          <p:cNvPr id="8" name="Rectangle 7"/>
          <p:cNvSpPr/>
          <p:nvPr/>
        </p:nvSpPr>
        <p:spPr>
          <a:xfrm>
            <a:off x="0" y="0"/>
            <a:ext cx="12192000" cy="10798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nvGrpSpPr>
          <p:cNvPr id="14" name="Group 13"/>
          <p:cNvGrpSpPr/>
          <p:nvPr/>
        </p:nvGrpSpPr>
        <p:grpSpPr>
          <a:xfrm>
            <a:off x="0" y="1143000"/>
            <a:ext cx="12192000" cy="63125"/>
            <a:chOff x="507492" y="1501519"/>
            <a:chExt cx="8129016" cy="63125"/>
          </a:xfrm>
        </p:grpSpPr>
        <p:cxnSp>
          <p:nvCxnSpPr>
            <p:cNvPr id="15" name="Straight Connector 14"/>
            <p:cNvCxnSpPr/>
            <p:nvPr/>
          </p:nvCxnSpPr>
          <p:spPr>
            <a:xfrm>
              <a:off x="507492" y="1564644"/>
              <a:ext cx="8129016"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507492" y="1501519"/>
              <a:ext cx="8129016"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pic>
        <p:nvPicPr>
          <p:cNvPr id="10" name="Picture 9"/>
          <p:cNvPicPr>
            <a:picLocks noChangeAspect="1"/>
          </p:cNvPicPr>
          <p:nvPr/>
        </p:nvPicPr>
        <p:blipFill rotWithShape="1">
          <a:blip r:embed="rId2" cstate="print">
            <a:duotone>
              <a:schemeClr val="accent2">
                <a:shade val="45000"/>
                <a:satMod val="135000"/>
              </a:schemeClr>
              <a:prstClr val="white"/>
            </a:duotone>
            <a:extLst>
              <a:ext uri="{BEBA8EAE-BF5A-486C-A8C5-ECC9F3942E4B}">
                <a14:imgProps xmlns:a14="http://schemas.microsoft.com/office/drawing/2010/main">
                  <a14:imgLayer r:embed="rId3">
                    <a14:imgEffect>
                      <a14:saturation sat="30000"/>
                    </a14:imgEffect>
                  </a14:imgLayer>
                </a14:imgProps>
              </a:ext>
              <a:ext uri="{28A0092B-C50C-407E-A947-70E740481C1C}">
                <a14:useLocalDpi xmlns:a14="http://schemas.microsoft.com/office/drawing/2010/main" val="0"/>
              </a:ext>
            </a:extLst>
          </a:blip>
          <a:srcRect/>
          <a:stretch/>
        </p:blipFill>
        <p:spPr>
          <a:xfrm>
            <a:off x="1325880" y="0"/>
            <a:ext cx="1747524" cy="2292094"/>
          </a:xfrm>
          <a:prstGeom prst="rect">
            <a:avLst/>
          </a:prstGeom>
        </p:spPr>
      </p:pic>
      <p:grpSp>
        <p:nvGrpSpPr>
          <p:cNvPr id="13" name="Group 12"/>
          <p:cNvGrpSpPr/>
          <p:nvPr/>
        </p:nvGrpSpPr>
        <p:grpSpPr>
          <a:xfrm rot="10800000">
            <a:off x="0" y="5645510"/>
            <a:ext cx="12192000" cy="63125"/>
            <a:chOff x="507492" y="1501519"/>
            <a:chExt cx="8129016" cy="63125"/>
          </a:xfrm>
        </p:grpSpPr>
        <p:cxnSp>
          <p:nvCxnSpPr>
            <p:cNvPr id="17" name="Straight Connector 16"/>
            <p:cNvCxnSpPr/>
            <p:nvPr/>
          </p:nvCxnSpPr>
          <p:spPr>
            <a:xfrm>
              <a:off x="507492" y="1564644"/>
              <a:ext cx="8129016"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507492" y="1501519"/>
              <a:ext cx="8129016"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7" name="Rectangle 6"/>
          <p:cNvSpPr/>
          <p:nvPr/>
        </p:nvSpPr>
        <p:spPr>
          <a:xfrm>
            <a:off x="0" y="5778124"/>
            <a:ext cx="12192000" cy="10798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Tree>
    <p:extLst>
      <p:ext uri="{BB962C8B-B14F-4D97-AF65-F5344CB8AC3E}">
        <p14:creationId xmlns:p14="http://schemas.microsoft.com/office/powerpoint/2010/main" val="2673943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2514600"/>
            <a:ext cx="12192000" cy="3194035"/>
            <a:chOff x="647402" y="2514600"/>
            <a:chExt cx="10838688" cy="3194035"/>
          </a:xfrm>
        </p:grpSpPr>
        <p:grpSp>
          <p:nvGrpSpPr>
            <p:cNvPr id="9" name="Group 8"/>
            <p:cNvGrpSpPr/>
            <p:nvPr/>
          </p:nvGrpSpPr>
          <p:grpSpPr>
            <a:xfrm>
              <a:off x="647402" y="2514600"/>
              <a:ext cx="10838688" cy="63125"/>
              <a:chOff x="507492" y="1501519"/>
              <a:chExt cx="8129016" cy="63125"/>
            </a:xfrm>
          </p:grpSpPr>
          <p:cxnSp>
            <p:nvCxnSpPr>
              <p:cNvPr id="14" name="Straight Connector 13"/>
              <p:cNvCxnSpPr/>
              <p:nvPr/>
            </p:nvCxnSpPr>
            <p:spPr>
              <a:xfrm>
                <a:off x="507492" y="1564644"/>
                <a:ext cx="8129016"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507492" y="1501519"/>
                <a:ext cx="8129016"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10" name="Rectangle 9"/>
            <p:cNvSpPr/>
            <p:nvPr/>
          </p:nvSpPr>
          <p:spPr>
            <a:xfrm>
              <a:off x="647402" y="2640850"/>
              <a:ext cx="10838688" cy="294153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nvGrpSpPr>
            <p:cNvPr id="11" name="Group 10"/>
            <p:cNvGrpSpPr/>
            <p:nvPr/>
          </p:nvGrpSpPr>
          <p:grpSpPr>
            <a:xfrm rot="10800000">
              <a:off x="647402" y="5645510"/>
              <a:ext cx="10838688" cy="63125"/>
              <a:chOff x="507492" y="1501519"/>
              <a:chExt cx="8129016" cy="63125"/>
            </a:xfrm>
          </p:grpSpPr>
          <p:cxnSp>
            <p:nvCxnSpPr>
              <p:cNvPr id="12" name="Straight Connector 11"/>
              <p:cNvCxnSpPr/>
              <p:nvPr/>
            </p:nvCxnSpPr>
            <p:spPr>
              <a:xfrm>
                <a:off x="507492" y="1564644"/>
                <a:ext cx="8129016"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507492" y="1501519"/>
                <a:ext cx="8129016"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grpSp>
      <p:pic>
        <p:nvPicPr>
          <p:cNvPr id="7" name="Picture 6"/>
          <p:cNvPicPr>
            <a:picLocks noChangeAspect="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1325880" y="0"/>
            <a:ext cx="1783188" cy="2971806"/>
          </a:xfrm>
          <a:prstGeom prst="rect">
            <a:avLst/>
          </a:prstGeom>
        </p:spPr>
      </p:pic>
      <p:sp>
        <p:nvSpPr>
          <p:cNvPr id="2" name="Title 1"/>
          <p:cNvSpPr>
            <a:spLocks noGrp="1"/>
          </p:cNvSpPr>
          <p:nvPr>
            <p:ph type="title"/>
          </p:nvPr>
        </p:nvSpPr>
        <p:spPr>
          <a:xfrm>
            <a:off x="1104899" y="2971806"/>
            <a:ext cx="10071099" cy="1684150"/>
          </a:xfrm>
        </p:spPr>
        <p:txBody>
          <a:bodyPr anchor="ctr">
            <a:normAutofit/>
          </a:bodyPr>
          <a:lstStyle>
            <a:lvl1pPr>
              <a:defRPr sz="4400" cap="all" baseline="0">
                <a:solidFill>
                  <a:schemeClr val="bg1"/>
                </a:solidFill>
              </a:defRPr>
            </a:lvl1pPr>
          </a:lstStyle>
          <a:p>
            <a:r>
              <a:rPr lang="en-US"/>
              <a:t>Click to edit Master title style</a:t>
            </a:r>
            <a:endParaRPr/>
          </a:p>
        </p:txBody>
      </p:sp>
      <p:sp>
        <p:nvSpPr>
          <p:cNvPr id="3" name="Text Placeholder 2"/>
          <p:cNvSpPr>
            <a:spLocks noGrp="1"/>
          </p:cNvSpPr>
          <p:nvPr>
            <p:ph type="body" idx="1"/>
          </p:nvPr>
        </p:nvSpPr>
        <p:spPr>
          <a:xfrm>
            <a:off x="1104899" y="4655956"/>
            <a:ext cx="10071099" cy="509750"/>
          </a:xfrm>
        </p:spPr>
        <p:txBody>
          <a:bodyPr>
            <a:normAutofit/>
          </a:bodyPr>
          <a:lstStyle>
            <a:lvl1pPr marL="0" indent="0">
              <a:spcBef>
                <a:spcPts val="0"/>
              </a:spcBef>
              <a:buNone/>
              <a:defRPr sz="1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02B9795-92DC-40DC-A1CA-9A4B349D7824}" type="datetimeFigureOut">
              <a:rPr lang="en-US"/>
              <a:t>11/17/2024</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0FF54DE5-C571-48E8-A5BC-B369434E2F44}" type="slidenum">
              <a:rPr/>
              <a:t>‹#›</a:t>
            </a:fld>
            <a:endParaRPr/>
          </a:p>
        </p:txBody>
      </p:sp>
    </p:spTree>
    <p:extLst>
      <p:ext uri="{BB962C8B-B14F-4D97-AF65-F5344CB8AC3E}">
        <p14:creationId xmlns:p14="http://schemas.microsoft.com/office/powerpoint/2010/main" val="3602678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104900" y="1600200"/>
            <a:ext cx="4914900" cy="4571999"/>
          </a:xfrm>
        </p:spPr>
        <p:txBody>
          <a:bodyPr/>
          <a:lstStyle>
            <a:lvl5pPr>
              <a:defRPr/>
            </a:lvl5pPr>
            <a:lvl6pPr>
              <a:defRPr/>
            </a:lvl6pPr>
            <a:lvl7pPr>
              <a:defRPr/>
            </a:lvl7pPr>
            <a:lvl8pPr>
              <a:defRPr/>
            </a:lvl8pPr>
            <a:lvl9pP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172200" y="1600200"/>
            <a:ext cx="4914900" cy="4571999"/>
          </a:xfrm>
        </p:spPr>
        <p:txBody>
          <a:bodyPr/>
          <a:lstStyle>
            <a:lvl5pPr>
              <a:defRPr/>
            </a:lvl5pPr>
            <a:lvl6pPr>
              <a:defRPr/>
            </a:lvl6pPr>
            <a:lvl7pPr>
              <a:defRPr/>
            </a:lvl7pPr>
            <a:lvl8pPr>
              <a:defRPr/>
            </a:lvl8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fld id="{402B9795-92DC-40DC-A1CA-9A4B349D7824}" type="datetimeFigureOut">
              <a:rPr lang="en-US"/>
              <a:t>11/17/2024</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0FF54DE5-C571-48E8-A5BC-B369434E2F44}" type="slidenum">
              <a:rPr/>
              <a:t>‹#›</a:t>
            </a:fld>
            <a:endParaRPr/>
          </a:p>
        </p:txBody>
      </p:sp>
    </p:spTree>
    <p:extLst>
      <p:ext uri="{BB962C8B-B14F-4D97-AF65-F5344CB8AC3E}">
        <p14:creationId xmlns:p14="http://schemas.microsoft.com/office/powerpoint/2010/main" val="35277910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Text Placeholder 2"/>
          <p:cNvSpPr>
            <a:spLocks noGrp="1"/>
          </p:cNvSpPr>
          <p:nvPr>
            <p:ph type="body" idx="1"/>
          </p:nvPr>
        </p:nvSpPr>
        <p:spPr>
          <a:xfrm>
            <a:off x="1104900" y="1600200"/>
            <a:ext cx="4919472" cy="823912"/>
          </a:xfrm>
        </p:spPr>
        <p:txBody>
          <a:bodyPr anchor="b"/>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4900" y="2424112"/>
            <a:ext cx="4919472" cy="37480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6166110" y="1600200"/>
            <a:ext cx="4919472" cy="823912"/>
          </a:xfrm>
        </p:spPr>
        <p:txBody>
          <a:bodyPr anchor="b"/>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66110" y="2424112"/>
            <a:ext cx="4919472" cy="37480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7" name="Date Placeholder 6"/>
          <p:cNvSpPr>
            <a:spLocks noGrp="1"/>
          </p:cNvSpPr>
          <p:nvPr>
            <p:ph type="dt" sz="half" idx="10"/>
          </p:nvPr>
        </p:nvSpPr>
        <p:spPr/>
        <p:txBody>
          <a:bodyPr/>
          <a:lstStyle/>
          <a:p>
            <a:fld id="{402B9795-92DC-40DC-A1CA-9A4B349D7824}" type="datetimeFigureOut">
              <a:rPr lang="en-US"/>
              <a:t>11/17/2024</a:t>
            </a:fld>
            <a:endParaRPr/>
          </a:p>
        </p:txBody>
      </p:sp>
      <p:sp>
        <p:nvSpPr>
          <p:cNvPr id="8" name="Footer Placeholder 7"/>
          <p:cNvSpPr>
            <a:spLocks noGrp="1"/>
          </p:cNvSpPr>
          <p:nvPr>
            <p:ph type="ftr" sz="quarter" idx="11"/>
          </p:nvPr>
        </p:nvSpPr>
        <p:spPr/>
        <p:txBody>
          <a:bodyPr/>
          <a:lstStyle/>
          <a:p>
            <a:endParaRPr/>
          </a:p>
        </p:txBody>
      </p:sp>
      <p:sp>
        <p:nvSpPr>
          <p:cNvPr id="9" name="Slide Number Placeholder 8"/>
          <p:cNvSpPr>
            <a:spLocks noGrp="1"/>
          </p:cNvSpPr>
          <p:nvPr>
            <p:ph type="sldNum" sz="quarter" idx="12"/>
          </p:nvPr>
        </p:nvSpPr>
        <p:spPr/>
        <p:txBody>
          <a:bodyPr/>
          <a:lstStyle/>
          <a:p>
            <a:fld id="{0FF54DE5-C571-48E8-A5BC-B369434E2F44}" type="slidenum">
              <a:rPr/>
              <a:t>‹#›</a:t>
            </a:fld>
            <a:endParaRPr/>
          </a:p>
        </p:txBody>
      </p:sp>
    </p:spTree>
    <p:extLst>
      <p:ext uri="{BB962C8B-B14F-4D97-AF65-F5344CB8AC3E}">
        <p14:creationId xmlns:p14="http://schemas.microsoft.com/office/powerpoint/2010/main" val="3971016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Date Placeholder 2"/>
          <p:cNvSpPr>
            <a:spLocks noGrp="1"/>
          </p:cNvSpPr>
          <p:nvPr>
            <p:ph type="dt" sz="half" idx="10"/>
          </p:nvPr>
        </p:nvSpPr>
        <p:spPr/>
        <p:txBody>
          <a:bodyPr/>
          <a:lstStyle/>
          <a:p>
            <a:fld id="{402B9795-92DC-40DC-A1CA-9A4B349D7824}" type="datetimeFigureOut">
              <a:rPr lang="en-US"/>
              <a:t>11/17/2024</a:t>
            </a:fld>
            <a:endParaRPr/>
          </a:p>
        </p:txBody>
      </p:sp>
      <p:sp>
        <p:nvSpPr>
          <p:cNvPr id="4" name="Footer Placeholder 3"/>
          <p:cNvSpPr>
            <a:spLocks noGrp="1"/>
          </p:cNvSpPr>
          <p:nvPr>
            <p:ph type="ftr" sz="quarter" idx="11"/>
          </p:nvPr>
        </p:nvSpPr>
        <p:spPr/>
        <p:txBody>
          <a:bodyPr/>
          <a:lstStyle/>
          <a:p>
            <a:endParaRPr/>
          </a:p>
        </p:txBody>
      </p:sp>
      <p:sp>
        <p:nvSpPr>
          <p:cNvPr id="5" name="Slide Number Placeholder 4"/>
          <p:cNvSpPr>
            <a:spLocks noGrp="1"/>
          </p:cNvSpPr>
          <p:nvPr>
            <p:ph type="sldNum" sz="quarter" idx="12"/>
          </p:nvPr>
        </p:nvSpPr>
        <p:spPr/>
        <p:txBody>
          <a:bodyPr/>
          <a:lstStyle/>
          <a:p>
            <a:fld id="{0FF54DE5-C571-48E8-A5BC-B369434E2F44}" type="slidenum">
              <a:rPr/>
              <a:t>‹#›</a:t>
            </a:fld>
            <a:endParaRPr/>
          </a:p>
        </p:txBody>
      </p:sp>
    </p:spTree>
    <p:extLst>
      <p:ext uri="{BB962C8B-B14F-4D97-AF65-F5344CB8AC3E}">
        <p14:creationId xmlns:p14="http://schemas.microsoft.com/office/powerpoint/2010/main" val="1758111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02B9795-92DC-40DC-A1CA-9A4B349D7824}" type="datetimeFigureOut">
              <a:rPr lang="en-US"/>
              <a:t>11/17/2024</a:t>
            </a:fld>
            <a:endParaRPr/>
          </a:p>
        </p:txBody>
      </p:sp>
      <p:sp>
        <p:nvSpPr>
          <p:cNvPr id="3" name="Footer Placeholder 2"/>
          <p:cNvSpPr>
            <a:spLocks noGrp="1"/>
          </p:cNvSpPr>
          <p:nvPr>
            <p:ph type="ftr" sz="quarter" idx="11"/>
          </p:nvPr>
        </p:nvSpPr>
        <p:spPr/>
        <p:txBody>
          <a:bodyPr/>
          <a:lstStyle/>
          <a:p>
            <a:endParaRPr/>
          </a:p>
        </p:txBody>
      </p:sp>
      <p:sp>
        <p:nvSpPr>
          <p:cNvPr id="4" name="Slide Number Placeholder 3"/>
          <p:cNvSpPr>
            <a:spLocks noGrp="1"/>
          </p:cNvSpPr>
          <p:nvPr>
            <p:ph type="sldNum" sz="quarter" idx="12"/>
          </p:nvPr>
        </p:nvSpPr>
        <p:spPr/>
        <p:txBody>
          <a:bodyPr/>
          <a:lstStyle/>
          <a:p>
            <a:fld id="{0FF54DE5-C571-48E8-A5BC-B369434E2F44}" type="slidenum">
              <a:rPr/>
              <a:t>‹#›</a:t>
            </a:fld>
            <a:endParaRPr/>
          </a:p>
        </p:txBody>
      </p:sp>
    </p:spTree>
    <p:extLst>
      <p:ext uri="{BB962C8B-B14F-4D97-AF65-F5344CB8AC3E}">
        <p14:creationId xmlns:p14="http://schemas.microsoft.com/office/powerpoint/2010/main" val="302416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lvl1pPr>
              <a:defRPr sz="3200"/>
            </a:lvl1pPr>
          </a:lstStyle>
          <a:p>
            <a:r>
              <a:rPr lang="en-US"/>
              <a:t>Click to edit Master title style</a:t>
            </a:r>
            <a:endParaRPr/>
          </a:p>
        </p:txBody>
      </p:sp>
      <p:sp>
        <p:nvSpPr>
          <p:cNvPr id="4" name="Text Placeholder 3"/>
          <p:cNvSpPr>
            <a:spLocks noGrp="1"/>
          </p:cNvSpPr>
          <p:nvPr>
            <p:ph type="body" sz="half" idx="2"/>
          </p:nvPr>
        </p:nvSpPr>
        <p:spPr>
          <a:xfrm>
            <a:off x="1104900" y="1600200"/>
            <a:ext cx="4384548" cy="4572000"/>
          </a:xfrm>
        </p:spPr>
        <p:txBody>
          <a:bodyPr>
            <a:normAutofit/>
          </a:bodyPr>
          <a:lstStyle>
            <a:lvl1pPr marL="0" indent="0">
              <a:spcBef>
                <a:spcPts val="1200"/>
              </a:spcBef>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3" name="Content Placeholder 2"/>
          <p:cNvSpPr>
            <a:spLocks noGrp="1"/>
          </p:cNvSpPr>
          <p:nvPr>
            <p:ph idx="1"/>
          </p:nvPr>
        </p:nvSpPr>
        <p:spPr>
          <a:xfrm>
            <a:off x="5641848" y="1600199"/>
            <a:ext cx="5445252" cy="4572001"/>
          </a:xfrm>
        </p:spPr>
        <p:txBody>
          <a:bodyPr>
            <a:normAutofit/>
          </a:bodyPr>
          <a:lstStyle>
            <a:lvl1pPr>
              <a:defRPr sz="2000"/>
            </a:lvl1pPr>
            <a:lvl2pPr>
              <a:defRPr sz="16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fld id="{402B9795-92DC-40DC-A1CA-9A4B349D7824}" type="datetimeFigureOut">
              <a:rPr lang="en-US"/>
              <a:t>11/17/2024</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0FF54DE5-C571-48E8-A5BC-B369434E2F44}" type="slidenum">
              <a:rPr/>
              <a:t>‹#›</a:t>
            </a:fld>
            <a:endParaRPr/>
          </a:p>
        </p:txBody>
      </p:sp>
    </p:spTree>
    <p:extLst>
      <p:ext uri="{BB962C8B-B14F-4D97-AF65-F5344CB8AC3E}">
        <p14:creationId xmlns:p14="http://schemas.microsoft.com/office/powerpoint/2010/main" val="3769764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04900" y="76200"/>
            <a:ext cx="9980682" cy="1096962"/>
          </a:xfrm>
          <a:prstGeom prst="rect">
            <a:avLst/>
          </a:prstGeom>
        </p:spPr>
        <p:txBody>
          <a:bodyPr vert="horz" lIns="0" tIns="45720" rIns="0" bIns="45720" rtlCol="0" anchor="b">
            <a:normAutofit/>
          </a:bodyPr>
          <a:lstStyle/>
          <a:p>
            <a:r>
              <a:rPr lang="en-US"/>
              <a:t>Click to edit Master title style</a:t>
            </a:r>
            <a:endParaRPr/>
          </a:p>
        </p:txBody>
      </p:sp>
      <p:sp>
        <p:nvSpPr>
          <p:cNvPr id="3" name="Text Placeholder 2"/>
          <p:cNvSpPr>
            <a:spLocks noGrp="1"/>
          </p:cNvSpPr>
          <p:nvPr>
            <p:ph type="body" idx="1"/>
          </p:nvPr>
        </p:nvSpPr>
        <p:spPr>
          <a:xfrm>
            <a:off x="1104900" y="1600200"/>
            <a:ext cx="9982200" cy="457200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2"/>
          </p:nvPr>
        </p:nvSpPr>
        <p:spPr>
          <a:xfrm>
            <a:off x="1104899" y="6356351"/>
            <a:ext cx="1829559" cy="365125"/>
          </a:xfrm>
          <a:prstGeom prst="rect">
            <a:avLst/>
          </a:prstGeom>
        </p:spPr>
        <p:txBody>
          <a:bodyPr vert="horz" lIns="0" tIns="45720" rIns="0" bIns="45720" rtlCol="0" anchor="ctr"/>
          <a:lstStyle>
            <a:lvl1pPr algn="l">
              <a:defRPr sz="1200" baseline="0">
                <a:solidFill>
                  <a:schemeClr val="tx1">
                    <a:lumMod val="75000"/>
                  </a:schemeClr>
                </a:solidFill>
              </a:defRPr>
            </a:lvl1pPr>
          </a:lstStyle>
          <a:p>
            <a:fld id="{402B9795-92DC-40DC-A1CA-9A4B349D7824}" type="datetimeFigureOut">
              <a:rPr lang="en-US" smtClean="0"/>
              <a:pPr/>
              <a:t>11/17/2024</a:t>
            </a:fld>
            <a:endParaRPr lang="en-US"/>
          </a:p>
        </p:txBody>
      </p:sp>
      <p:sp>
        <p:nvSpPr>
          <p:cNvPr id="5" name="Footer Placeholder 4"/>
          <p:cNvSpPr>
            <a:spLocks noGrp="1"/>
          </p:cNvSpPr>
          <p:nvPr>
            <p:ph type="ftr" sz="quarter" idx="3"/>
          </p:nvPr>
        </p:nvSpPr>
        <p:spPr>
          <a:xfrm>
            <a:off x="2934459" y="6356350"/>
            <a:ext cx="6323082" cy="365126"/>
          </a:xfrm>
          <a:prstGeom prst="rect">
            <a:avLst/>
          </a:prstGeom>
        </p:spPr>
        <p:txBody>
          <a:bodyPr vert="horz" lIns="0" tIns="45720" rIns="0" bIns="45720" rtlCol="0" anchor="ctr"/>
          <a:lstStyle>
            <a:lvl1pPr algn="ctr">
              <a:defRPr sz="1200" baseline="0">
                <a:solidFill>
                  <a:schemeClr val="tx1">
                    <a:lumMod val="75000"/>
                  </a:schemeClr>
                </a:solidFill>
              </a:defRPr>
            </a:lvl1pPr>
          </a:lstStyle>
          <a:p>
            <a:endParaRPr lang="en-US"/>
          </a:p>
        </p:txBody>
      </p:sp>
      <p:sp>
        <p:nvSpPr>
          <p:cNvPr id="6" name="Slide Number Placeholder 5"/>
          <p:cNvSpPr>
            <a:spLocks noGrp="1"/>
          </p:cNvSpPr>
          <p:nvPr>
            <p:ph type="sldNum" sz="quarter" idx="4"/>
          </p:nvPr>
        </p:nvSpPr>
        <p:spPr>
          <a:xfrm>
            <a:off x="9256782" y="6356351"/>
            <a:ext cx="1828800" cy="365125"/>
          </a:xfrm>
          <a:prstGeom prst="rect">
            <a:avLst/>
          </a:prstGeom>
        </p:spPr>
        <p:txBody>
          <a:bodyPr vert="horz" lIns="0" tIns="45720" rIns="0" bIns="45720" rtlCol="0" anchor="ctr"/>
          <a:lstStyle>
            <a:lvl1pPr algn="r">
              <a:defRPr sz="1200" baseline="0">
                <a:solidFill>
                  <a:schemeClr val="tx1">
                    <a:lumMod val="75000"/>
                  </a:schemeClr>
                </a:solidFill>
              </a:defRPr>
            </a:lvl1pPr>
          </a:lstStyle>
          <a:p>
            <a:fld id="{0FF54DE5-C571-48E8-A5BC-B369434E2F44}" type="slidenum">
              <a:rPr lang="en-US" smtClean="0"/>
              <a:pPr/>
              <a:t>‹#›</a:t>
            </a:fld>
            <a:endParaRPr lang="en-US"/>
          </a:p>
        </p:txBody>
      </p:sp>
      <p:grpSp>
        <p:nvGrpSpPr>
          <p:cNvPr id="15" name="Group 14"/>
          <p:cNvGrpSpPr/>
          <p:nvPr/>
        </p:nvGrpSpPr>
        <p:grpSpPr>
          <a:xfrm>
            <a:off x="1103376" y="1219201"/>
            <a:ext cx="9985248" cy="84403"/>
            <a:chOff x="1073150" y="1219201"/>
            <a:chExt cx="10058400" cy="63125"/>
          </a:xfrm>
        </p:grpSpPr>
        <p:cxnSp>
          <p:nvCxnSpPr>
            <p:cNvPr id="13" name="Straight Connector 12"/>
            <p:cNvCxnSpPr/>
            <p:nvPr/>
          </p:nvCxnSpPr>
          <p:spPr>
            <a:xfrm rot="10800000">
              <a:off x="1073150" y="1219201"/>
              <a:ext cx="10058400"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rot="10800000">
              <a:off x="1073150" y="1282326"/>
              <a:ext cx="10058400"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4625105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28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800"/>
        </a:spcBef>
        <a:buFont typeface="Wingdings" panose="05000000000000000000" pitchFamily="2" charset="2"/>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600"/>
        </a:spcBef>
        <a:buFont typeface="Wingdings" panose="05000000000000000000" pitchFamily="2" charset="2"/>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600"/>
        </a:spcBef>
        <a:buFont typeface="Wingdings" panose="05000000000000000000" pitchFamily="2" charset="2"/>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600"/>
        </a:spcBef>
        <a:buFont typeface="Wingdings" panose="05000000000000000000" pitchFamily="2" charset="2"/>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600"/>
        </a:spcBef>
        <a:buFont typeface="Wingdings" panose="05000000000000000000" pitchFamily="2" charset="2"/>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696">
          <p15:clr>
            <a:srgbClr val="F26B43"/>
          </p15:clr>
        </p15:guide>
        <p15:guide id="2" pos="6984">
          <p15:clr>
            <a:srgbClr val="F26B43"/>
          </p15:clr>
        </p15:guide>
        <p15:guide id="3" orient="horz" pos="1008">
          <p15:clr>
            <a:srgbClr val="F26B43"/>
          </p15:clr>
        </p15:guide>
        <p15:guide id="4" orient="horz" pos="3888">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47.png"/></Relationships>
</file>

<file path=ppt/slides/_rels/slide41.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hyperlink" Target="https://doi.org/10.1145/2750858.2804257" TargetMode="External"/><Relationship Id="rId13" Type="http://schemas.openxmlformats.org/officeDocument/2006/relationships/hyperlink" Target="https://doi.org/10.1145/2830571.2830576" TargetMode="External"/><Relationship Id="rId3" Type="http://schemas.openxmlformats.org/officeDocument/2006/relationships/hyperlink" Target="http://dx.doi.org/10.1109/iciea.2012.6361022" TargetMode="External"/><Relationship Id="rId7" Type="http://schemas.openxmlformats.org/officeDocument/2006/relationships/hyperlink" Target="http://dx.doi.org/10.1109/isiss.2018.8358140" TargetMode="External"/><Relationship Id="rId12" Type="http://schemas.openxmlformats.org/officeDocument/2006/relationships/hyperlink" Target="https://doi.org/10.1145/3241539.3267735" TargetMode="External"/><Relationship Id="rId2" Type="http://schemas.openxmlformats.org/officeDocument/2006/relationships/hyperlink" Target="http://dx.doi.org/10.1109/icpads.2017.00013" TargetMode="External"/><Relationship Id="rId1" Type="http://schemas.openxmlformats.org/officeDocument/2006/relationships/slideLayout" Target="../slideLayouts/slideLayout9.xml"/><Relationship Id="rId6" Type="http://schemas.openxmlformats.org/officeDocument/2006/relationships/hyperlink" Target="http://dx.doi.org/10.1109/ssrr.2011.6106764" TargetMode="External"/><Relationship Id="rId11" Type="http://schemas.openxmlformats.org/officeDocument/2006/relationships/hyperlink" Target="https://www.pewresearch.org/internet/fact-sheet/mobile/#mobile-phone-ownership-over-time" TargetMode="External"/><Relationship Id="rId5" Type="http://schemas.openxmlformats.org/officeDocument/2006/relationships/hyperlink" Target="https://doi.org/10.1002/wcm.2706" TargetMode="External"/><Relationship Id="rId10" Type="http://schemas.openxmlformats.org/officeDocument/2006/relationships/hyperlink" Target="http://dx.doi.org/10.1109/biocas58349.2023.10388547" TargetMode="External"/><Relationship Id="rId4" Type="http://schemas.openxmlformats.org/officeDocument/2006/relationships/hyperlink" Target="http://dx.doi.org/10.1109/access.2019.2925460" TargetMode="External"/><Relationship Id="rId9" Type="http://schemas.openxmlformats.org/officeDocument/2006/relationships/hyperlink" Target="http://dx.doi.org/10.1109/jiot.2022.3199657"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7" Type="http://schemas.openxmlformats.org/officeDocument/2006/relationships/image" Target="../media/image7.jpeg"/><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1104900" y="2292094"/>
            <a:ext cx="5734050" cy="2219691"/>
          </a:xfrm>
        </p:spPr>
        <p:txBody>
          <a:bodyPr anchor="ctr">
            <a:normAutofit fontScale="90000"/>
          </a:bodyPr>
          <a:lstStyle/>
          <a:p>
            <a:r>
              <a:rPr lang="en-US" dirty="0"/>
              <a:t>Supporting Mobile Interaction Using smartphone barometer sensing</a:t>
            </a:r>
          </a:p>
        </p:txBody>
      </p:sp>
      <p:sp>
        <p:nvSpPr>
          <p:cNvPr id="7" name="Subtitle 6"/>
          <p:cNvSpPr>
            <a:spLocks noGrp="1"/>
          </p:cNvSpPr>
          <p:nvPr>
            <p:ph type="subTitle" idx="1"/>
          </p:nvPr>
        </p:nvSpPr>
        <p:spPr/>
        <p:txBody>
          <a:bodyPr/>
          <a:lstStyle/>
          <a:p>
            <a:r>
              <a:rPr lang="en-US" dirty="0"/>
              <a:t>By Andrew Miner</a:t>
            </a:r>
          </a:p>
        </p:txBody>
      </p:sp>
      <p:graphicFrame>
        <p:nvGraphicFramePr>
          <p:cNvPr id="8" name="Chart 7">
            <a:extLst>
              <a:ext uri="{FF2B5EF4-FFF2-40B4-BE49-F238E27FC236}">
                <a16:creationId xmlns:a16="http://schemas.microsoft.com/office/drawing/2014/main" id="{7FB38AE9-2AEA-8727-B7B5-BD96596824E3}"/>
              </a:ext>
            </a:extLst>
          </p:cNvPr>
          <p:cNvGraphicFramePr/>
          <p:nvPr>
            <p:extLst>
              <p:ext uri="{D42A27DB-BD31-4B8C-83A1-F6EECF244321}">
                <p14:modId xmlns:p14="http://schemas.microsoft.com/office/powerpoint/2010/main" val="2329471503"/>
              </p:ext>
            </p:extLst>
          </p:nvPr>
        </p:nvGraphicFramePr>
        <p:xfrm>
          <a:off x="6648773" y="1390651"/>
          <a:ext cx="5471003" cy="3903313"/>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652133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FAB144-AD51-7F2B-FF60-E459A37CDC8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F44E097-BAA4-3ADF-490D-593CDF357263}"/>
              </a:ext>
            </a:extLst>
          </p:cNvPr>
          <p:cNvSpPr>
            <a:spLocks noGrp="1"/>
          </p:cNvSpPr>
          <p:nvPr>
            <p:ph type="title"/>
          </p:nvPr>
        </p:nvSpPr>
        <p:spPr/>
        <p:txBody>
          <a:bodyPr/>
          <a:lstStyle/>
          <a:p>
            <a:r>
              <a:rPr lang="en-US" dirty="0"/>
              <a:t>Sound Pressure Experiment – Trail 4 Results</a:t>
            </a:r>
          </a:p>
        </p:txBody>
      </p:sp>
      <p:pic>
        <p:nvPicPr>
          <p:cNvPr id="11" name="Picture 10">
            <a:extLst>
              <a:ext uri="{FF2B5EF4-FFF2-40B4-BE49-F238E27FC236}">
                <a16:creationId xmlns:a16="http://schemas.microsoft.com/office/drawing/2014/main" id="{ABF19E4F-63EC-DD2F-11C4-5FC98BFA277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566307" y="1836284"/>
            <a:ext cx="7059386" cy="436505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341460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90D08A-1A5C-4EAB-CB8C-3BE3B93EED6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804B4A0-E997-447F-2A2E-584DF2230137}"/>
              </a:ext>
            </a:extLst>
          </p:cNvPr>
          <p:cNvSpPr>
            <a:spLocks noGrp="1"/>
          </p:cNvSpPr>
          <p:nvPr>
            <p:ph type="title"/>
          </p:nvPr>
        </p:nvSpPr>
        <p:spPr/>
        <p:txBody>
          <a:bodyPr/>
          <a:lstStyle/>
          <a:p>
            <a:r>
              <a:rPr lang="en-US" dirty="0"/>
              <a:t>Sound Pressure Experiment – Trail 5 Results</a:t>
            </a:r>
          </a:p>
        </p:txBody>
      </p:sp>
      <p:pic>
        <p:nvPicPr>
          <p:cNvPr id="11" name="Picture 10">
            <a:extLst>
              <a:ext uri="{FF2B5EF4-FFF2-40B4-BE49-F238E27FC236}">
                <a16:creationId xmlns:a16="http://schemas.microsoft.com/office/drawing/2014/main" id="{AD29D8DD-949F-524C-01B9-F78EE552DEE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566307" y="1836284"/>
            <a:ext cx="7059386" cy="436505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2868756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973A3C-809A-F05C-A0B2-EC196C29CE3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19E797C-B09D-2314-CC47-85DE29B3254D}"/>
              </a:ext>
            </a:extLst>
          </p:cNvPr>
          <p:cNvSpPr>
            <a:spLocks noGrp="1"/>
          </p:cNvSpPr>
          <p:nvPr>
            <p:ph type="title"/>
          </p:nvPr>
        </p:nvSpPr>
        <p:spPr/>
        <p:txBody>
          <a:bodyPr/>
          <a:lstStyle/>
          <a:p>
            <a:r>
              <a:rPr lang="en-US" dirty="0"/>
              <a:t>Sound Pressure Experiment – Trail 6 Results</a:t>
            </a:r>
          </a:p>
        </p:txBody>
      </p:sp>
      <p:pic>
        <p:nvPicPr>
          <p:cNvPr id="11" name="Picture 10">
            <a:extLst>
              <a:ext uri="{FF2B5EF4-FFF2-40B4-BE49-F238E27FC236}">
                <a16:creationId xmlns:a16="http://schemas.microsoft.com/office/drawing/2014/main" id="{B40A3F3E-350E-FECD-DEC4-779AD16085A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566307" y="1836284"/>
            <a:ext cx="7059386" cy="436505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7781836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9FA69D-2FA1-E1C4-9339-75A3B79248C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F458E35-CDF9-88CD-33B4-312309E10557}"/>
              </a:ext>
            </a:extLst>
          </p:cNvPr>
          <p:cNvSpPr>
            <a:spLocks noGrp="1"/>
          </p:cNvSpPr>
          <p:nvPr>
            <p:ph type="title"/>
          </p:nvPr>
        </p:nvSpPr>
        <p:spPr/>
        <p:txBody>
          <a:bodyPr/>
          <a:lstStyle/>
          <a:p>
            <a:r>
              <a:rPr lang="en-US" dirty="0"/>
              <a:t>Sound Pressure Experiment – Trail 7 Results</a:t>
            </a:r>
          </a:p>
        </p:txBody>
      </p:sp>
      <p:pic>
        <p:nvPicPr>
          <p:cNvPr id="11" name="Picture 10">
            <a:extLst>
              <a:ext uri="{FF2B5EF4-FFF2-40B4-BE49-F238E27FC236}">
                <a16:creationId xmlns:a16="http://schemas.microsoft.com/office/drawing/2014/main" id="{37EB7F2A-DB6A-96BC-9BE9-4BD4523BC1D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566308" y="1836284"/>
            <a:ext cx="7059384" cy="436505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9062842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C68DF4-E5DF-8AFC-F91D-9B62A24E264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756139F-FC37-A7CF-C71F-F41C0D96F6D9}"/>
              </a:ext>
            </a:extLst>
          </p:cNvPr>
          <p:cNvSpPr>
            <a:spLocks noGrp="1"/>
          </p:cNvSpPr>
          <p:nvPr>
            <p:ph type="title"/>
          </p:nvPr>
        </p:nvSpPr>
        <p:spPr/>
        <p:txBody>
          <a:bodyPr/>
          <a:lstStyle/>
          <a:p>
            <a:r>
              <a:rPr lang="en-US" dirty="0"/>
              <a:t>Sound Pressure Experiment – Takeaways</a:t>
            </a:r>
          </a:p>
        </p:txBody>
      </p:sp>
      <p:sp>
        <p:nvSpPr>
          <p:cNvPr id="3" name="Content Placeholder 2">
            <a:extLst>
              <a:ext uri="{FF2B5EF4-FFF2-40B4-BE49-F238E27FC236}">
                <a16:creationId xmlns:a16="http://schemas.microsoft.com/office/drawing/2014/main" id="{4081B871-72D3-A6B4-1458-BEA1BC67432C}"/>
              </a:ext>
            </a:extLst>
          </p:cNvPr>
          <p:cNvSpPr>
            <a:spLocks noGrp="1"/>
          </p:cNvSpPr>
          <p:nvPr>
            <p:ph idx="1"/>
          </p:nvPr>
        </p:nvSpPr>
        <p:spPr/>
        <p:txBody>
          <a:bodyPr/>
          <a:lstStyle/>
          <a:p>
            <a:pPr marL="0" indent="0">
              <a:buNone/>
            </a:pPr>
            <a:r>
              <a:rPr lang="en-US" b="1" u="sng" dirty="0"/>
              <a:t>Takeaways</a:t>
            </a:r>
          </a:p>
          <a:p>
            <a:r>
              <a:rPr lang="en-US" dirty="0"/>
              <a:t>Trials 1, 4, 6, and 7 trend downward toward lower pressure values.</a:t>
            </a:r>
          </a:p>
          <a:p>
            <a:r>
              <a:rPr lang="en-US" dirty="0"/>
              <a:t>The values measured in Trials 2 and 3 don’t deviate much as the distances change.</a:t>
            </a:r>
          </a:p>
          <a:p>
            <a:r>
              <a:rPr lang="en-US" dirty="0"/>
              <a:t>Trail 5 trends down until approximately halfway through the trial, then it begins trending up.</a:t>
            </a:r>
          </a:p>
          <a:p>
            <a:r>
              <a:rPr lang="en-US" dirty="0"/>
              <a:t>Inconsistent results across all seven trials.</a:t>
            </a:r>
          </a:p>
          <a:p>
            <a:endParaRPr lang="en-US" dirty="0"/>
          </a:p>
          <a:p>
            <a:endParaRPr lang="en-US" dirty="0"/>
          </a:p>
        </p:txBody>
      </p:sp>
    </p:spTree>
    <p:extLst>
      <p:ext uri="{BB962C8B-B14F-4D97-AF65-F5344CB8AC3E}">
        <p14:creationId xmlns:p14="http://schemas.microsoft.com/office/powerpoint/2010/main" val="2845891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24990A-67AE-8AC5-32E3-E3581105AE9D}"/>
              </a:ext>
            </a:extLst>
          </p:cNvPr>
          <p:cNvSpPr>
            <a:spLocks noGrp="1"/>
          </p:cNvSpPr>
          <p:nvPr>
            <p:ph type="title"/>
          </p:nvPr>
        </p:nvSpPr>
        <p:spPr/>
        <p:txBody>
          <a:bodyPr/>
          <a:lstStyle/>
          <a:p>
            <a:r>
              <a:rPr lang="en-US" dirty="0"/>
              <a:t>Sound Pressure Experiment – Unexpected Trend Across Trials</a:t>
            </a:r>
          </a:p>
        </p:txBody>
      </p:sp>
      <p:sp>
        <p:nvSpPr>
          <p:cNvPr id="3" name="Content Placeholder 2">
            <a:extLst>
              <a:ext uri="{FF2B5EF4-FFF2-40B4-BE49-F238E27FC236}">
                <a16:creationId xmlns:a16="http://schemas.microsoft.com/office/drawing/2014/main" id="{4EEF08DD-8F3A-E243-B094-09D812278E86}"/>
              </a:ext>
            </a:extLst>
          </p:cNvPr>
          <p:cNvSpPr>
            <a:spLocks noGrp="1"/>
          </p:cNvSpPr>
          <p:nvPr>
            <p:ph idx="1"/>
          </p:nvPr>
        </p:nvSpPr>
        <p:spPr>
          <a:xfrm>
            <a:off x="1104900" y="1472610"/>
            <a:ext cx="3119770" cy="412898"/>
          </a:xfrm>
        </p:spPr>
        <p:txBody>
          <a:bodyPr>
            <a:normAutofit/>
          </a:bodyPr>
          <a:lstStyle/>
          <a:p>
            <a:pPr marL="0" indent="0">
              <a:buNone/>
            </a:pPr>
            <a:r>
              <a:rPr lang="en-US" dirty="0"/>
              <a:t>12 Inches</a:t>
            </a:r>
          </a:p>
          <a:p>
            <a:pPr marL="0" indent="0">
              <a:buNone/>
            </a:pPr>
            <a:endParaRPr lang="en-US" dirty="0"/>
          </a:p>
        </p:txBody>
      </p:sp>
      <p:pic>
        <p:nvPicPr>
          <p:cNvPr id="7" name="Picture 6" descr="A graph of a number of points&#10;&#10;Description automatically generated with medium confidence">
            <a:extLst>
              <a:ext uri="{FF2B5EF4-FFF2-40B4-BE49-F238E27FC236}">
                <a16:creationId xmlns:a16="http://schemas.microsoft.com/office/drawing/2014/main" id="{EC3A7C78-7100-4BC7-671E-8E11A31FE1F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7088" y="1885508"/>
            <a:ext cx="3119770" cy="1925980"/>
          </a:xfrm>
          <a:prstGeom prst="rect">
            <a:avLst/>
          </a:prstGeom>
          <a:ln>
            <a:solidFill>
              <a:schemeClr val="tx2"/>
            </a:solidFill>
          </a:ln>
        </p:spPr>
      </p:pic>
      <p:pic>
        <p:nvPicPr>
          <p:cNvPr id="9" name="Picture 8" descr="A graph of a number of points&#10;&#10;Description automatically generated with medium confidence">
            <a:extLst>
              <a:ext uri="{FF2B5EF4-FFF2-40B4-BE49-F238E27FC236}">
                <a16:creationId xmlns:a16="http://schemas.microsoft.com/office/drawing/2014/main" id="{1687EFDA-3AC3-C01D-6303-867E7E8276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35356" y="1915597"/>
            <a:ext cx="3119770" cy="1925980"/>
          </a:xfrm>
          <a:prstGeom prst="rect">
            <a:avLst/>
          </a:prstGeom>
          <a:ln>
            <a:solidFill>
              <a:schemeClr val="tx2"/>
            </a:solidFill>
          </a:ln>
        </p:spPr>
      </p:pic>
      <p:sp>
        <p:nvSpPr>
          <p:cNvPr id="10" name="Content Placeholder 2">
            <a:extLst>
              <a:ext uri="{FF2B5EF4-FFF2-40B4-BE49-F238E27FC236}">
                <a16:creationId xmlns:a16="http://schemas.microsoft.com/office/drawing/2014/main" id="{4CA189C5-D4C2-4871-F0C6-D14A1CFE13F8}"/>
              </a:ext>
            </a:extLst>
          </p:cNvPr>
          <p:cNvSpPr txBox="1">
            <a:spLocks/>
          </p:cNvSpPr>
          <p:nvPr/>
        </p:nvSpPr>
        <p:spPr>
          <a:xfrm>
            <a:off x="4535356" y="1502699"/>
            <a:ext cx="3119770" cy="412898"/>
          </a:xfrm>
          <a:prstGeom prst="rect">
            <a:avLst/>
          </a:prstGeom>
        </p:spPr>
        <p:txBody>
          <a:bodyPr vert="horz" lIns="0" tIns="45720" rIns="0" bIns="45720" rtlCol="0">
            <a:normAutofit/>
          </a:bodyPr>
          <a:lstStyle>
            <a:lvl1pPr marL="228600" indent="-228600" algn="l" defTabSz="914400" rtl="0" eaLnBrk="1" latinLnBrk="0" hangingPunct="1">
              <a:lnSpc>
                <a:spcPct val="90000"/>
              </a:lnSpc>
              <a:spcBef>
                <a:spcPts val="1800"/>
              </a:spcBef>
              <a:buFont typeface="Wingdings" panose="05000000000000000000" pitchFamily="2" charset="2"/>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600"/>
              </a:spcBef>
              <a:buFont typeface="Wingdings" panose="05000000000000000000" pitchFamily="2" charset="2"/>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600"/>
              </a:spcBef>
              <a:buFont typeface="Wingdings" panose="05000000000000000000" pitchFamily="2" charset="2"/>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600"/>
              </a:spcBef>
              <a:buFont typeface="Wingdings" panose="05000000000000000000" pitchFamily="2" charset="2"/>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600"/>
              </a:spcBef>
              <a:buFont typeface="Wingdings" panose="05000000000000000000" pitchFamily="2" charset="2"/>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9pPr>
          </a:lstStyle>
          <a:p>
            <a:pPr marL="0" indent="0">
              <a:buFont typeface="Wingdings" panose="05000000000000000000" pitchFamily="2" charset="2"/>
              <a:buNone/>
            </a:pPr>
            <a:r>
              <a:rPr lang="en-US" dirty="0"/>
              <a:t>9 Inches</a:t>
            </a:r>
          </a:p>
          <a:p>
            <a:pPr marL="0" indent="0">
              <a:buFont typeface="Wingdings" panose="05000000000000000000" pitchFamily="2" charset="2"/>
              <a:buNone/>
            </a:pPr>
            <a:endParaRPr lang="en-US" dirty="0"/>
          </a:p>
        </p:txBody>
      </p:sp>
      <p:pic>
        <p:nvPicPr>
          <p:cNvPr id="12" name="Picture 11" descr="A graph with blue dots&#10;&#10;Description automatically generated">
            <a:extLst>
              <a:ext uri="{FF2B5EF4-FFF2-40B4-BE49-F238E27FC236}">
                <a16:creationId xmlns:a16="http://schemas.microsoft.com/office/drawing/2014/main" id="{E484ECCA-45D4-0C62-B2C2-99F9E53DBB9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65813" y="1915597"/>
            <a:ext cx="3119769" cy="1925980"/>
          </a:xfrm>
          <a:prstGeom prst="rect">
            <a:avLst/>
          </a:prstGeom>
          <a:ln>
            <a:solidFill>
              <a:schemeClr val="tx2"/>
            </a:solidFill>
          </a:ln>
        </p:spPr>
      </p:pic>
      <p:sp>
        <p:nvSpPr>
          <p:cNvPr id="13" name="Content Placeholder 2">
            <a:extLst>
              <a:ext uri="{FF2B5EF4-FFF2-40B4-BE49-F238E27FC236}">
                <a16:creationId xmlns:a16="http://schemas.microsoft.com/office/drawing/2014/main" id="{BAEA63BE-F9CF-164B-EC30-A059B8E614F8}"/>
              </a:ext>
            </a:extLst>
          </p:cNvPr>
          <p:cNvSpPr txBox="1">
            <a:spLocks/>
          </p:cNvSpPr>
          <p:nvPr/>
        </p:nvSpPr>
        <p:spPr>
          <a:xfrm>
            <a:off x="7965812" y="1498914"/>
            <a:ext cx="3119770" cy="412898"/>
          </a:xfrm>
          <a:prstGeom prst="rect">
            <a:avLst/>
          </a:prstGeom>
        </p:spPr>
        <p:txBody>
          <a:bodyPr vert="horz" lIns="0" tIns="45720" rIns="0" bIns="45720" rtlCol="0">
            <a:normAutofit/>
          </a:bodyPr>
          <a:lstStyle>
            <a:lvl1pPr marL="228600" indent="-228600" algn="l" defTabSz="914400" rtl="0" eaLnBrk="1" latinLnBrk="0" hangingPunct="1">
              <a:lnSpc>
                <a:spcPct val="90000"/>
              </a:lnSpc>
              <a:spcBef>
                <a:spcPts val="1800"/>
              </a:spcBef>
              <a:buFont typeface="Wingdings" panose="05000000000000000000" pitchFamily="2" charset="2"/>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600"/>
              </a:spcBef>
              <a:buFont typeface="Wingdings" panose="05000000000000000000" pitchFamily="2" charset="2"/>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600"/>
              </a:spcBef>
              <a:buFont typeface="Wingdings" panose="05000000000000000000" pitchFamily="2" charset="2"/>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600"/>
              </a:spcBef>
              <a:buFont typeface="Wingdings" panose="05000000000000000000" pitchFamily="2" charset="2"/>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600"/>
              </a:spcBef>
              <a:buFont typeface="Wingdings" panose="05000000000000000000" pitchFamily="2" charset="2"/>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9pPr>
          </a:lstStyle>
          <a:p>
            <a:pPr marL="0" indent="0">
              <a:buFont typeface="Wingdings" panose="05000000000000000000" pitchFamily="2" charset="2"/>
              <a:buNone/>
            </a:pPr>
            <a:r>
              <a:rPr lang="en-US" dirty="0"/>
              <a:t>6 Inches</a:t>
            </a:r>
          </a:p>
          <a:p>
            <a:pPr marL="0" indent="0">
              <a:buFont typeface="Wingdings" panose="05000000000000000000" pitchFamily="2" charset="2"/>
              <a:buNone/>
            </a:pPr>
            <a:endParaRPr lang="en-US" dirty="0"/>
          </a:p>
        </p:txBody>
      </p:sp>
      <p:pic>
        <p:nvPicPr>
          <p:cNvPr id="15" name="Picture 14" descr="A graph with blue dots&#10;&#10;Description automatically generated">
            <a:extLst>
              <a:ext uri="{FF2B5EF4-FFF2-40B4-BE49-F238E27FC236}">
                <a16:creationId xmlns:a16="http://schemas.microsoft.com/office/drawing/2014/main" id="{B65A49AB-83F1-4180-0108-669D92889FB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64784" y="4523834"/>
            <a:ext cx="3119771" cy="1925981"/>
          </a:xfrm>
          <a:prstGeom prst="rect">
            <a:avLst/>
          </a:prstGeom>
          <a:ln>
            <a:solidFill>
              <a:schemeClr val="tx2"/>
            </a:solidFill>
          </a:ln>
        </p:spPr>
      </p:pic>
      <p:sp>
        <p:nvSpPr>
          <p:cNvPr id="16" name="Content Placeholder 2">
            <a:extLst>
              <a:ext uri="{FF2B5EF4-FFF2-40B4-BE49-F238E27FC236}">
                <a16:creationId xmlns:a16="http://schemas.microsoft.com/office/drawing/2014/main" id="{7B2E0219-0D41-03B7-B109-B5CD0900733C}"/>
              </a:ext>
            </a:extLst>
          </p:cNvPr>
          <p:cNvSpPr txBox="1">
            <a:spLocks/>
          </p:cNvSpPr>
          <p:nvPr/>
        </p:nvSpPr>
        <p:spPr>
          <a:xfrm>
            <a:off x="2664784" y="4110936"/>
            <a:ext cx="3119770" cy="412898"/>
          </a:xfrm>
          <a:prstGeom prst="rect">
            <a:avLst/>
          </a:prstGeom>
        </p:spPr>
        <p:txBody>
          <a:bodyPr vert="horz" lIns="0" tIns="45720" rIns="0" bIns="45720" rtlCol="0">
            <a:normAutofit/>
          </a:bodyPr>
          <a:lstStyle>
            <a:lvl1pPr marL="228600" indent="-228600" algn="l" defTabSz="914400" rtl="0" eaLnBrk="1" latinLnBrk="0" hangingPunct="1">
              <a:lnSpc>
                <a:spcPct val="90000"/>
              </a:lnSpc>
              <a:spcBef>
                <a:spcPts val="1800"/>
              </a:spcBef>
              <a:buFont typeface="Wingdings" panose="05000000000000000000" pitchFamily="2" charset="2"/>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600"/>
              </a:spcBef>
              <a:buFont typeface="Wingdings" panose="05000000000000000000" pitchFamily="2" charset="2"/>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600"/>
              </a:spcBef>
              <a:buFont typeface="Wingdings" panose="05000000000000000000" pitchFamily="2" charset="2"/>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600"/>
              </a:spcBef>
              <a:buFont typeface="Wingdings" panose="05000000000000000000" pitchFamily="2" charset="2"/>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600"/>
              </a:spcBef>
              <a:buFont typeface="Wingdings" panose="05000000000000000000" pitchFamily="2" charset="2"/>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9pPr>
          </a:lstStyle>
          <a:p>
            <a:pPr marL="0" indent="0">
              <a:buFont typeface="Wingdings" panose="05000000000000000000" pitchFamily="2" charset="2"/>
              <a:buNone/>
            </a:pPr>
            <a:r>
              <a:rPr lang="en-US" dirty="0"/>
              <a:t>3 Inches</a:t>
            </a:r>
          </a:p>
          <a:p>
            <a:pPr marL="0" indent="0">
              <a:buFont typeface="Wingdings" panose="05000000000000000000" pitchFamily="2" charset="2"/>
              <a:buNone/>
            </a:pPr>
            <a:endParaRPr lang="en-US" dirty="0"/>
          </a:p>
        </p:txBody>
      </p:sp>
      <p:pic>
        <p:nvPicPr>
          <p:cNvPr id="18" name="Picture 17" descr="A graph of a number of points&#10;&#10;Description automatically generated with medium confidence">
            <a:extLst>
              <a:ext uri="{FF2B5EF4-FFF2-40B4-BE49-F238E27FC236}">
                <a16:creationId xmlns:a16="http://schemas.microsoft.com/office/drawing/2014/main" id="{D70AFDB0-159C-AE9D-C082-85795358911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43052" y="4523835"/>
            <a:ext cx="3119770" cy="1925980"/>
          </a:xfrm>
          <a:prstGeom prst="rect">
            <a:avLst/>
          </a:prstGeom>
          <a:ln>
            <a:solidFill>
              <a:schemeClr val="tx2"/>
            </a:solidFill>
          </a:ln>
        </p:spPr>
      </p:pic>
      <p:sp>
        <p:nvSpPr>
          <p:cNvPr id="19" name="Content Placeholder 2">
            <a:extLst>
              <a:ext uri="{FF2B5EF4-FFF2-40B4-BE49-F238E27FC236}">
                <a16:creationId xmlns:a16="http://schemas.microsoft.com/office/drawing/2014/main" id="{CA4131BD-7F88-43D1-1FBF-4332D448ED00}"/>
              </a:ext>
            </a:extLst>
          </p:cNvPr>
          <p:cNvSpPr txBox="1">
            <a:spLocks/>
          </p:cNvSpPr>
          <p:nvPr/>
        </p:nvSpPr>
        <p:spPr>
          <a:xfrm>
            <a:off x="6143052" y="4110936"/>
            <a:ext cx="3119770" cy="412898"/>
          </a:xfrm>
          <a:prstGeom prst="rect">
            <a:avLst/>
          </a:prstGeom>
        </p:spPr>
        <p:txBody>
          <a:bodyPr vert="horz" lIns="0" tIns="45720" rIns="0" bIns="45720" rtlCol="0">
            <a:normAutofit/>
          </a:bodyPr>
          <a:lstStyle>
            <a:lvl1pPr marL="228600" indent="-228600" algn="l" defTabSz="914400" rtl="0" eaLnBrk="1" latinLnBrk="0" hangingPunct="1">
              <a:lnSpc>
                <a:spcPct val="90000"/>
              </a:lnSpc>
              <a:spcBef>
                <a:spcPts val="1800"/>
              </a:spcBef>
              <a:buFont typeface="Wingdings" panose="05000000000000000000" pitchFamily="2" charset="2"/>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600"/>
              </a:spcBef>
              <a:buFont typeface="Wingdings" panose="05000000000000000000" pitchFamily="2" charset="2"/>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600"/>
              </a:spcBef>
              <a:buFont typeface="Wingdings" panose="05000000000000000000" pitchFamily="2" charset="2"/>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600"/>
              </a:spcBef>
              <a:buFont typeface="Wingdings" panose="05000000000000000000" pitchFamily="2" charset="2"/>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600"/>
              </a:spcBef>
              <a:buFont typeface="Wingdings" panose="05000000000000000000" pitchFamily="2" charset="2"/>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9pPr>
          </a:lstStyle>
          <a:p>
            <a:pPr marL="0" indent="0">
              <a:buFont typeface="Wingdings" panose="05000000000000000000" pitchFamily="2" charset="2"/>
              <a:buNone/>
            </a:pPr>
            <a:r>
              <a:rPr lang="en-US" dirty="0"/>
              <a:t>0~1 Inch</a:t>
            </a:r>
          </a:p>
          <a:p>
            <a:pPr marL="0" indent="0">
              <a:buFont typeface="Wingdings" panose="05000000000000000000" pitchFamily="2" charset="2"/>
              <a:buNone/>
            </a:pPr>
            <a:endParaRPr lang="en-US" dirty="0"/>
          </a:p>
        </p:txBody>
      </p:sp>
    </p:spTree>
    <p:extLst>
      <p:ext uri="{BB962C8B-B14F-4D97-AF65-F5344CB8AC3E}">
        <p14:creationId xmlns:p14="http://schemas.microsoft.com/office/powerpoint/2010/main" val="3928077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08957F-28FB-E0D9-3307-100E2ECC2F8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807DD38-88DD-0F9A-65A1-4FA88F6AA356}"/>
              </a:ext>
            </a:extLst>
          </p:cNvPr>
          <p:cNvSpPr>
            <a:spLocks noGrp="1"/>
          </p:cNvSpPr>
          <p:nvPr>
            <p:ph type="title"/>
          </p:nvPr>
        </p:nvSpPr>
        <p:spPr/>
        <p:txBody>
          <a:bodyPr/>
          <a:lstStyle/>
          <a:p>
            <a:r>
              <a:rPr lang="en-US" dirty="0"/>
              <a:t>Ambient Pressure Experiment</a:t>
            </a:r>
          </a:p>
        </p:txBody>
      </p:sp>
      <p:sp>
        <p:nvSpPr>
          <p:cNvPr id="3" name="Content Placeholder 2">
            <a:extLst>
              <a:ext uri="{FF2B5EF4-FFF2-40B4-BE49-F238E27FC236}">
                <a16:creationId xmlns:a16="http://schemas.microsoft.com/office/drawing/2014/main" id="{9112B358-44CB-0E51-7EB0-75EC57E681E1}"/>
              </a:ext>
            </a:extLst>
          </p:cNvPr>
          <p:cNvSpPr>
            <a:spLocks noGrp="1"/>
          </p:cNvSpPr>
          <p:nvPr>
            <p:ph idx="1"/>
          </p:nvPr>
        </p:nvSpPr>
        <p:spPr/>
        <p:txBody>
          <a:bodyPr/>
          <a:lstStyle/>
          <a:p>
            <a:pPr marL="0" indent="0">
              <a:buNone/>
            </a:pPr>
            <a:r>
              <a:rPr lang="en-US" dirty="0"/>
              <a:t>The results of the Sound Pressure Experiment suggest that temperature and weather have a strong influence on the ambient pressure, even within an interior room closed off to the outside. </a:t>
            </a:r>
          </a:p>
          <a:p>
            <a:pPr marL="0" indent="0">
              <a:buNone/>
            </a:pPr>
            <a:endParaRPr lang="en-US" b="1" u="sng" dirty="0"/>
          </a:p>
          <a:p>
            <a:pPr marL="0" indent="0">
              <a:buNone/>
            </a:pPr>
            <a:r>
              <a:rPr lang="en-US" b="1" u="sng" dirty="0"/>
              <a:t>Hypothesis</a:t>
            </a:r>
          </a:p>
          <a:p>
            <a:pPr marL="0" indent="0">
              <a:buNone/>
            </a:pPr>
            <a:r>
              <a:rPr lang="en-US" dirty="0"/>
              <a:t>The ambient pressure measured within an interior room closed off to the outside will fluctuate according to the temperature and weather changes occurring outside.</a:t>
            </a:r>
          </a:p>
          <a:p>
            <a:pPr marL="0" indent="0">
              <a:buNone/>
            </a:pPr>
            <a:endParaRPr lang="en-US" dirty="0"/>
          </a:p>
          <a:p>
            <a:pPr marL="0" indent="0">
              <a:buNone/>
            </a:pPr>
            <a:r>
              <a:rPr lang="en-US" b="1" u="sng" dirty="0"/>
              <a:t>Procedure</a:t>
            </a:r>
          </a:p>
          <a:p>
            <a:r>
              <a:rPr lang="en-US" dirty="0"/>
              <a:t>Place a smartphone in a closed-off room with no windows and record pressure data over varying periods of time.</a:t>
            </a:r>
          </a:p>
        </p:txBody>
      </p:sp>
    </p:spTree>
    <p:extLst>
      <p:ext uri="{BB962C8B-B14F-4D97-AF65-F5344CB8AC3E}">
        <p14:creationId xmlns:p14="http://schemas.microsoft.com/office/powerpoint/2010/main" val="174095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7810DA-A554-FF97-0D69-AAF515A5B95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F677EB0-E756-D37D-1584-2F59DE4B9607}"/>
              </a:ext>
            </a:extLst>
          </p:cNvPr>
          <p:cNvSpPr>
            <a:spLocks noGrp="1"/>
          </p:cNvSpPr>
          <p:nvPr>
            <p:ph type="title"/>
          </p:nvPr>
        </p:nvSpPr>
        <p:spPr/>
        <p:txBody>
          <a:bodyPr/>
          <a:lstStyle/>
          <a:p>
            <a:r>
              <a:rPr lang="en-US" dirty="0"/>
              <a:t>Ambient Pressure Experiment – Trial 1</a:t>
            </a:r>
          </a:p>
        </p:txBody>
      </p:sp>
      <p:sp>
        <p:nvSpPr>
          <p:cNvPr id="3" name="Content Placeholder 2">
            <a:extLst>
              <a:ext uri="{FF2B5EF4-FFF2-40B4-BE49-F238E27FC236}">
                <a16:creationId xmlns:a16="http://schemas.microsoft.com/office/drawing/2014/main" id="{BCE8B9A9-A325-50EB-B495-F992A68ADBC7}"/>
              </a:ext>
            </a:extLst>
          </p:cNvPr>
          <p:cNvSpPr>
            <a:spLocks noGrp="1"/>
          </p:cNvSpPr>
          <p:nvPr>
            <p:ph idx="1"/>
          </p:nvPr>
        </p:nvSpPr>
        <p:spPr>
          <a:xfrm>
            <a:off x="1104900" y="2119066"/>
            <a:ext cx="4264883" cy="4053134"/>
          </a:xfrm>
        </p:spPr>
        <p:txBody>
          <a:bodyPr/>
          <a:lstStyle/>
          <a:p>
            <a:pPr marL="0" indent="0">
              <a:buNone/>
            </a:pPr>
            <a:r>
              <a:rPr lang="en-US" b="1" u="sng" dirty="0"/>
              <a:t>Trial 1 Information:</a:t>
            </a:r>
          </a:p>
          <a:p>
            <a:r>
              <a:rPr lang="en-US" dirty="0"/>
              <a:t>Interval: 5 minutes</a:t>
            </a:r>
          </a:p>
          <a:p>
            <a:r>
              <a:rPr lang="en-US" dirty="0"/>
              <a:t>Time: 12:30 pm - 12:35 pm</a:t>
            </a:r>
          </a:p>
          <a:p>
            <a:endParaRPr lang="en-US" dirty="0"/>
          </a:p>
        </p:txBody>
      </p:sp>
      <p:pic>
        <p:nvPicPr>
          <p:cNvPr id="5" name="Picture 4" descr="A blue line with white text&#10;&#10;Description automatically generated">
            <a:extLst>
              <a:ext uri="{FF2B5EF4-FFF2-40B4-BE49-F238E27FC236}">
                <a16:creationId xmlns:a16="http://schemas.microsoft.com/office/drawing/2014/main" id="{6357ACD7-62EC-7386-2912-C906F0256F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69784" y="2119066"/>
            <a:ext cx="5715798" cy="353426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2619286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106A08-1EBE-42F7-588E-A17783727DD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07268C7-6C15-5DF7-CE52-F3D9FB8B24FC}"/>
              </a:ext>
            </a:extLst>
          </p:cNvPr>
          <p:cNvSpPr>
            <a:spLocks noGrp="1"/>
          </p:cNvSpPr>
          <p:nvPr>
            <p:ph type="title"/>
          </p:nvPr>
        </p:nvSpPr>
        <p:spPr/>
        <p:txBody>
          <a:bodyPr/>
          <a:lstStyle/>
          <a:p>
            <a:r>
              <a:rPr lang="en-US" dirty="0"/>
              <a:t>Ambient Pressure Experiment – Trial 2</a:t>
            </a:r>
          </a:p>
        </p:txBody>
      </p:sp>
      <p:sp>
        <p:nvSpPr>
          <p:cNvPr id="3" name="Content Placeholder 2">
            <a:extLst>
              <a:ext uri="{FF2B5EF4-FFF2-40B4-BE49-F238E27FC236}">
                <a16:creationId xmlns:a16="http://schemas.microsoft.com/office/drawing/2014/main" id="{C3047906-CE35-D9F2-05B6-005E8DB7E026}"/>
              </a:ext>
            </a:extLst>
          </p:cNvPr>
          <p:cNvSpPr>
            <a:spLocks noGrp="1"/>
          </p:cNvSpPr>
          <p:nvPr>
            <p:ph idx="1"/>
          </p:nvPr>
        </p:nvSpPr>
        <p:spPr>
          <a:xfrm>
            <a:off x="1104900" y="2119066"/>
            <a:ext cx="4264883" cy="4053134"/>
          </a:xfrm>
        </p:spPr>
        <p:txBody>
          <a:bodyPr/>
          <a:lstStyle/>
          <a:p>
            <a:pPr marL="0" indent="0">
              <a:buNone/>
            </a:pPr>
            <a:r>
              <a:rPr lang="en-US" b="1" u="sng" dirty="0"/>
              <a:t>Trial 2 Information:</a:t>
            </a:r>
          </a:p>
          <a:p>
            <a:r>
              <a:rPr lang="en-US" dirty="0"/>
              <a:t>Interval: 30 minutes</a:t>
            </a:r>
          </a:p>
          <a:p>
            <a:r>
              <a:rPr lang="en-US" dirty="0"/>
              <a:t>Time: 1:00 pm - 1:30 pm</a:t>
            </a:r>
          </a:p>
          <a:p>
            <a:endParaRPr lang="en-US" dirty="0"/>
          </a:p>
        </p:txBody>
      </p:sp>
      <p:pic>
        <p:nvPicPr>
          <p:cNvPr id="5" name="Picture 4">
            <a:extLst>
              <a:ext uri="{FF2B5EF4-FFF2-40B4-BE49-F238E27FC236}">
                <a16:creationId xmlns:a16="http://schemas.microsoft.com/office/drawing/2014/main" id="{A00D17A8-ED9F-C222-571C-9DE62DAC936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369784" y="2121027"/>
            <a:ext cx="5715798" cy="353034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6153497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98CFB5-2BC1-2008-6D0F-20285F2F3CE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19E3DC2-CAC5-AC56-943C-35A293890E4E}"/>
              </a:ext>
            </a:extLst>
          </p:cNvPr>
          <p:cNvSpPr>
            <a:spLocks noGrp="1"/>
          </p:cNvSpPr>
          <p:nvPr>
            <p:ph type="title"/>
          </p:nvPr>
        </p:nvSpPr>
        <p:spPr/>
        <p:txBody>
          <a:bodyPr/>
          <a:lstStyle/>
          <a:p>
            <a:r>
              <a:rPr lang="en-US" dirty="0"/>
              <a:t>Ambient Pressure Experiment – Trial 3</a:t>
            </a:r>
          </a:p>
        </p:txBody>
      </p:sp>
      <p:sp>
        <p:nvSpPr>
          <p:cNvPr id="3" name="Content Placeholder 2">
            <a:extLst>
              <a:ext uri="{FF2B5EF4-FFF2-40B4-BE49-F238E27FC236}">
                <a16:creationId xmlns:a16="http://schemas.microsoft.com/office/drawing/2014/main" id="{1A6D6C3F-E3D5-ED3F-D236-4E6778B2EE79}"/>
              </a:ext>
            </a:extLst>
          </p:cNvPr>
          <p:cNvSpPr>
            <a:spLocks noGrp="1"/>
          </p:cNvSpPr>
          <p:nvPr>
            <p:ph idx="1"/>
          </p:nvPr>
        </p:nvSpPr>
        <p:spPr>
          <a:xfrm>
            <a:off x="1104900" y="2119066"/>
            <a:ext cx="4264883" cy="4053134"/>
          </a:xfrm>
        </p:spPr>
        <p:txBody>
          <a:bodyPr/>
          <a:lstStyle/>
          <a:p>
            <a:pPr marL="0" indent="0">
              <a:buNone/>
            </a:pPr>
            <a:r>
              <a:rPr lang="en-US" b="1" u="sng" dirty="0"/>
              <a:t>Trial 3 Information:</a:t>
            </a:r>
          </a:p>
          <a:p>
            <a:r>
              <a:rPr lang="en-US" dirty="0"/>
              <a:t>Interval: 1 hour 15 minutes</a:t>
            </a:r>
          </a:p>
          <a:p>
            <a:r>
              <a:rPr lang="en-US" dirty="0"/>
              <a:t>Time: 2:30 pm - 3:45 pm</a:t>
            </a:r>
          </a:p>
          <a:p>
            <a:endParaRPr lang="en-US" dirty="0"/>
          </a:p>
        </p:txBody>
      </p:sp>
      <p:pic>
        <p:nvPicPr>
          <p:cNvPr id="5" name="Picture 4">
            <a:extLst>
              <a:ext uri="{FF2B5EF4-FFF2-40B4-BE49-F238E27FC236}">
                <a16:creationId xmlns:a16="http://schemas.microsoft.com/office/drawing/2014/main" id="{69B1B6E6-AEBF-7D1B-94CD-AD6671847E4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375038" y="2121027"/>
            <a:ext cx="5705290" cy="353034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4338870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t>Introduction: Smartphone Sensors and Barometer Potential</a:t>
            </a:r>
          </a:p>
        </p:txBody>
      </p:sp>
      <p:sp>
        <p:nvSpPr>
          <p:cNvPr id="14" name="Content Placeholder 13"/>
          <p:cNvSpPr>
            <a:spLocks noGrp="1"/>
          </p:cNvSpPr>
          <p:nvPr>
            <p:ph idx="1"/>
          </p:nvPr>
        </p:nvSpPr>
        <p:spPr>
          <a:xfrm>
            <a:off x="1104141" y="1686910"/>
            <a:ext cx="4819552" cy="4572000"/>
          </a:xfrm>
        </p:spPr>
        <p:txBody>
          <a:bodyPr>
            <a:normAutofit/>
          </a:bodyPr>
          <a:lstStyle/>
          <a:p>
            <a:pPr marL="0" indent="0">
              <a:buNone/>
            </a:pPr>
            <a:r>
              <a:rPr lang="en-US" b="1" u="sng" dirty="0"/>
              <a:t>Smartphones: Everyday Essentials</a:t>
            </a:r>
          </a:p>
          <a:p>
            <a:r>
              <a:rPr lang="en-US" dirty="0"/>
              <a:t>90% of Americans own a smartphone (Pew Research, 2023).</a:t>
            </a:r>
          </a:p>
          <a:p>
            <a:r>
              <a:rPr lang="en-US" dirty="0"/>
              <a:t>Modern smartphones contain 10+ micro-electromechanical sensors for motion, position, and environmental data.</a:t>
            </a:r>
          </a:p>
          <a:p>
            <a:r>
              <a:rPr lang="en-US" dirty="0"/>
              <a:t>These sensors are rarely exploited to their full potential.</a:t>
            </a:r>
          </a:p>
          <a:p>
            <a:r>
              <a:rPr lang="en-US" dirty="0"/>
              <a:t>There are likely many novel ways to take advantage of these sensors.</a:t>
            </a:r>
          </a:p>
        </p:txBody>
      </p:sp>
      <p:sp>
        <p:nvSpPr>
          <p:cNvPr id="4" name="Content Placeholder 13">
            <a:extLst>
              <a:ext uri="{FF2B5EF4-FFF2-40B4-BE49-F238E27FC236}">
                <a16:creationId xmlns:a16="http://schemas.microsoft.com/office/drawing/2014/main" id="{B801550A-8BD7-7633-65D0-5D8F6608107E}"/>
              </a:ext>
            </a:extLst>
          </p:cNvPr>
          <p:cNvSpPr txBox="1">
            <a:spLocks/>
          </p:cNvSpPr>
          <p:nvPr/>
        </p:nvSpPr>
        <p:spPr>
          <a:xfrm>
            <a:off x="6266793" y="1686910"/>
            <a:ext cx="4819551" cy="4572000"/>
          </a:xfrm>
          <a:prstGeom prst="rect">
            <a:avLst/>
          </a:prstGeom>
        </p:spPr>
        <p:txBody>
          <a:bodyPr vert="horz" lIns="0" tIns="45720" rIns="0" bIns="45720" rtlCol="0">
            <a:normAutofit fontScale="92500" lnSpcReduction="10000"/>
          </a:bodyPr>
          <a:lstStyle>
            <a:lvl1pPr marL="228600" indent="-228600" algn="l" defTabSz="914400" rtl="0" eaLnBrk="1" latinLnBrk="0" hangingPunct="1">
              <a:lnSpc>
                <a:spcPct val="90000"/>
              </a:lnSpc>
              <a:spcBef>
                <a:spcPts val="1800"/>
              </a:spcBef>
              <a:buFont typeface="Wingdings" panose="05000000000000000000" pitchFamily="2" charset="2"/>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600"/>
              </a:spcBef>
              <a:buFont typeface="Wingdings" panose="05000000000000000000" pitchFamily="2" charset="2"/>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600"/>
              </a:spcBef>
              <a:buFont typeface="Wingdings" panose="05000000000000000000" pitchFamily="2" charset="2"/>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600"/>
              </a:spcBef>
              <a:buFont typeface="Wingdings" panose="05000000000000000000" pitchFamily="2" charset="2"/>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600"/>
              </a:spcBef>
              <a:buFont typeface="Wingdings" panose="05000000000000000000" pitchFamily="2" charset="2"/>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9pPr>
          </a:lstStyle>
          <a:p>
            <a:pPr marL="0" indent="0">
              <a:buFont typeface="Wingdings" panose="05000000000000000000" pitchFamily="2" charset="2"/>
              <a:buNone/>
            </a:pPr>
            <a:r>
              <a:rPr lang="en-US" b="1" u="sng" dirty="0"/>
              <a:t>Thesis Focus: The Barometer Sensor</a:t>
            </a:r>
          </a:p>
          <a:p>
            <a:r>
              <a:rPr lang="en-US" dirty="0"/>
              <a:t>The barometer is a relatively simple sensor that detects the local atmospheric pressure. This data is most commonly used to detect elevation.</a:t>
            </a:r>
          </a:p>
          <a:p>
            <a:r>
              <a:rPr lang="en-US" dirty="0"/>
              <a:t>Barometers are lightweight, don’t require much energy, and are much less invasive than other sensors.</a:t>
            </a:r>
          </a:p>
          <a:p>
            <a:r>
              <a:rPr lang="en-US" dirty="0"/>
              <a:t>Barometers have an unexpectedly wide range of unconventional applications.</a:t>
            </a:r>
          </a:p>
          <a:p>
            <a:r>
              <a:rPr lang="en-US" dirty="0"/>
              <a:t>This thesis explores unconventional use cases of a smartphone barometer sensor, specifically focusing on its potential as a user input device.</a:t>
            </a:r>
          </a:p>
        </p:txBody>
      </p:sp>
    </p:spTree>
    <p:extLst>
      <p:ext uri="{BB962C8B-B14F-4D97-AF65-F5344CB8AC3E}">
        <p14:creationId xmlns:p14="http://schemas.microsoft.com/office/powerpoint/2010/main" val="1654255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64546B-6257-77D9-EEAC-C704C5E07E3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5CC5CA8-1062-AF97-74AB-A669D147A4DD}"/>
              </a:ext>
            </a:extLst>
          </p:cNvPr>
          <p:cNvSpPr>
            <a:spLocks noGrp="1"/>
          </p:cNvSpPr>
          <p:nvPr>
            <p:ph type="title"/>
          </p:nvPr>
        </p:nvSpPr>
        <p:spPr/>
        <p:txBody>
          <a:bodyPr/>
          <a:lstStyle/>
          <a:p>
            <a:r>
              <a:rPr lang="en-US" dirty="0"/>
              <a:t>Ambient Pressure Experiment – Trial 4</a:t>
            </a:r>
          </a:p>
        </p:txBody>
      </p:sp>
      <p:sp>
        <p:nvSpPr>
          <p:cNvPr id="3" name="Content Placeholder 2">
            <a:extLst>
              <a:ext uri="{FF2B5EF4-FFF2-40B4-BE49-F238E27FC236}">
                <a16:creationId xmlns:a16="http://schemas.microsoft.com/office/drawing/2014/main" id="{4AD5C5A5-40EA-8776-06A1-4E03C646B52B}"/>
              </a:ext>
            </a:extLst>
          </p:cNvPr>
          <p:cNvSpPr>
            <a:spLocks noGrp="1"/>
          </p:cNvSpPr>
          <p:nvPr>
            <p:ph idx="1"/>
          </p:nvPr>
        </p:nvSpPr>
        <p:spPr>
          <a:xfrm>
            <a:off x="1104900" y="2119066"/>
            <a:ext cx="4264883" cy="4053134"/>
          </a:xfrm>
        </p:spPr>
        <p:txBody>
          <a:bodyPr/>
          <a:lstStyle/>
          <a:p>
            <a:pPr marL="0" indent="0">
              <a:buNone/>
            </a:pPr>
            <a:r>
              <a:rPr lang="en-US" b="1" u="sng" dirty="0"/>
              <a:t>Trial 4 Information:</a:t>
            </a:r>
          </a:p>
          <a:p>
            <a:r>
              <a:rPr lang="en-US" dirty="0"/>
              <a:t>Interval: 3 hours</a:t>
            </a:r>
          </a:p>
          <a:p>
            <a:r>
              <a:rPr lang="en-US" dirty="0"/>
              <a:t>Time: 5:30 pm - 8:30 pm</a:t>
            </a:r>
          </a:p>
          <a:p>
            <a:pPr marL="0" indent="0">
              <a:buNone/>
            </a:pPr>
            <a:endParaRPr lang="en-US" dirty="0"/>
          </a:p>
          <a:p>
            <a:endParaRPr lang="en-US" dirty="0"/>
          </a:p>
        </p:txBody>
      </p:sp>
      <p:pic>
        <p:nvPicPr>
          <p:cNvPr id="5" name="Picture 4">
            <a:extLst>
              <a:ext uri="{FF2B5EF4-FFF2-40B4-BE49-F238E27FC236}">
                <a16:creationId xmlns:a16="http://schemas.microsoft.com/office/drawing/2014/main" id="{4A2612D5-F9CE-D2EE-9359-033186614DF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375885" y="2121027"/>
            <a:ext cx="5703595" cy="353034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85194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66DCD1-27D7-631A-A1D3-A39775EA432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6106ACC-7671-C85D-3DA3-210844E4D4E7}"/>
              </a:ext>
            </a:extLst>
          </p:cNvPr>
          <p:cNvSpPr>
            <a:spLocks noGrp="1"/>
          </p:cNvSpPr>
          <p:nvPr>
            <p:ph type="title"/>
          </p:nvPr>
        </p:nvSpPr>
        <p:spPr/>
        <p:txBody>
          <a:bodyPr/>
          <a:lstStyle/>
          <a:p>
            <a:r>
              <a:rPr lang="en-US" dirty="0"/>
              <a:t>Ambient Pressure Experiment – Takeaways</a:t>
            </a:r>
          </a:p>
        </p:txBody>
      </p:sp>
      <p:sp>
        <p:nvSpPr>
          <p:cNvPr id="3" name="Content Placeholder 2">
            <a:extLst>
              <a:ext uri="{FF2B5EF4-FFF2-40B4-BE49-F238E27FC236}">
                <a16:creationId xmlns:a16="http://schemas.microsoft.com/office/drawing/2014/main" id="{B11B9C6D-00EF-A32A-1C32-B3055949B081}"/>
              </a:ext>
            </a:extLst>
          </p:cNvPr>
          <p:cNvSpPr>
            <a:spLocks noGrp="1"/>
          </p:cNvSpPr>
          <p:nvPr>
            <p:ph idx="1"/>
          </p:nvPr>
        </p:nvSpPr>
        <p:spPr>
          <a:xfrm>
            <a:off x="1104900" y="1600200"/>
            <a:ext cx="9982200" cy="2275490"/>
          </a:xfrm>
        </p:spPr>
        <p:txBody>
          <a:bodyPr>
            <a:normAutofit fontScale="77500" lnSpcReduction="20000"/>
          </a:bodyPr>
          <a:lstStyle/>
          <a:p>
            <a:pPr marL="0" indent="0">
              <a:buNone/>
            </a:pPr>
            <a:r>
              <a:rPr lang="en-US" b="1" u="sng" dirty="0"/>
              <a:t>Takeaways</a:t>
            </a:r>
          </a:p>
          <a:p>
            <a:r>
              <a:rPr lang="en-US" dirty="0"/>
              <a:t>As the temperature rose throughout the day the ambient pressure within the closed-off room fell. As the air near the ground heats up it rises into the atmosphere and causes the pressure near the ground to drop.</a:t>
            </a:r>
          </a:p>
          <a:p>
            <a:r>
              <a:rPr lang="en-US" dirty="0"/>
              <a:t>As the temperature fell in the evening the ambient pressure within the closed-off room rose. As the air in the atmosphere cools down it falls towards the ground, causing the pressure near the ground to rise.</a:t>
            </a:r>
          </a:p>
          <a:p>
            <a:r>
              <a:rPr lang="en-US" dirty="0"/>
              <a:t>Any practical application of a barometer sensor must account for the ambient pressure constantly fluctuating due to temperature and weather changes.</a:t>
            </a:r>
          </a:p>
        </p:txBody>
      </p:sp>
      <p:grpSp>
        <p:nvGrpSpPr>
          <p:cNvPr id="14" name="Group 13">
            <a:extLst>
              <a:ext uri="{FF2B5EF4-FFF2-40B4-BE49-F238E27FC236}">
                <a16:creationId xmlns:a16="http://schemas.microsoft.com/office/drawing/2014/main" id="{7ECC7944-4832-AF24-7640-C635B336DF27}"/>
              </a:ext>
            </a:extLst>
          </p:cNvPr>
          <p:cNvGrpSpPr/>
          <p:nvPr/>
        </p:nvGrpSpPr>
        <p:grpSpPr>
          <a:xfrm>
            <a:off x="1477347" y="3875690"/>
            <a:ext cx="9235787" cy="2906110"/>
            <a:chOff x="1477347" y="3875690"/>
            <a:chExt cx="9235787" cy="2906110"/>
          </a:xfrm>
        </p:grpSpPr>
        <p:pic>
          <p:nvPicPr>
            <p:cNvPr id="13" name="Picture 12" descr="A graph of a weather forecast&#10;&#10;Description automatically generated">
              <a:extLst>
                <a:ext uri="{FF2B5EF4-FFF2-40B4-BE49-F238E27FC236}">
                  <a16:creationId xmlns:a16="http://schemas.microsoft.com/office/drawing/2014/main" id="{1428A4C8-685F-D749-03C5-144E4BB7986D}"/>
                </a:ext>
              </a:extLst>
            </p:cNvPr>
            <p:cNvPicPr>
              <a:picLocks noChangeAspect="1"/>
            </p:cNvPicPr>
            <p:nvPr/>
          </p:nvPicPr>
          <p:blipFill>
            <a:blip r:embed="rId3">
              <a:extLst>
                <a:ext uri="{28A0092B-C50C-407E-A947-70E740481C1C}">
                  <a14:useLocalDpi xmlns:a14="http://schemas.microsoft.com/office/drawing/2010/main" val="0"/>
                </a:ext>
              </a:extLst>
            </a:blip>
            <a:srcRect l="1347" r="7061" b="15650"/>
            <a:stretch/>
          </p:blipFill>
          <p:spPr>
            <a:xfrm>
              <a:off x="1477347" y="3875690"/>
              <a:ext cx="9235787" cy="2906110"/>
            </a:xfrm>
            <a:prstGeom prst="rect">
              <a:avLst/>
            </a:prstGeom>
          </p:spPr>
        </p:pic>
        <p:pic>
          <p:nvPicPr>
            <p:cNvPr id="10" name="Picture 9">
              <a:extLst>
                <a:ext uri="{FF2B5EF4-FFF2-40B4-BE49-F238E27FC236}">
                  <a16:creationId xmlns:a16="http://schemas.microsoft.com/office/drawing/2014/main" id="{0A7CD22D-46BC-55AC-4297-230A905D4FD7}"/>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8201533" y="5771269"/>
              <a:ext cx="1197083" cy="744629"/>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9" name="Picture 8">
              <a:extLst>
                <a:ext uri="{FF2B5EF4-FFF2-40B4-BE49-F238E27FC236}">
                  <a16:creationId xmlns:a16="http://schemas.microsoft.com/office/drawing/2014/main" id="{DFAC626E-4068-213D-350B-92E3AB4B8A8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7153724" y="5901689"/>
              <a:ext cx="987710" cy="614209"/>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Picture 7">
              <a:extLst>
                <a:ext uri="{FF2B5EF4-FFF2-40B4-BE49-F238E27FC236}">
                  <a16:creationId xmlns:a16="http://schemas.microsoft.com/office/drawing/2014/main" id="{8BEEAD1E-EA2F-943C-45AC-7BF8570092FC}"/>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6347522" y="5464729"/>
              <a:ext cx="987709" cy="613079"/>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spTree>
    <p:extLst>
      <p:ext uri="{BB962C8B-B14F-4D97-AF65-F5344CB8AC3E}">
        <p14:creationId xmlns:p14="http://schemas.microsoft.com/office/powerpoint/2010/main" val="1967367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Breathalyzer Experiment</a:t>
            </a:r>
          </a:p>
        </p:txBody>
      </p:sp>
      <p:sp>
        <p:nvSpPr>
          <p:cNvPr id="5" name="Content Placeholder 4">
            <a:extLst>
              <a:ext uri="{FF2B5EF4-FFF2-40B4-BE49-F238E27FC236}">
                <a16:creationId xmlns:a16="http://schemas.microsoft.com/office/drawing/2014/main" id="{0060CBA9-A340-14B7-4137-4C8A95F18F87}"/>
              </a:ext>
            </a:extLst>
          </p:cNvPr>
          <p:cNvSpPr>
            <a:spLocks noGrp="1"/>
          </p:cNvSpPr>
          <p:nvPr>
            <p:ph idx="1"/>
          </p:nvPr>
        </p:nvSpPr>
        <p:spPr/>
        <p:txBody>
          <a:bodyPr/>
          <a:lstStyle/>
          <a:p>
            <a:pPr marL="0" indent="0">
              <a:buNone/>
            </a:pPr>
            <a:r>
              <a:rPr lang="en-US" b="1" u="sng" dirty="0"/>
              <a:t>Hypothesis</a:t>
            </a:r>
          </a:p>
          <a:p>
            <a:pPr marL="0" indent="0">
              <a:buNone/>
            </a:pPr>
            <a:r>
              <a:rPr lang="en-US" dirty="0"/>
              <a:t>A smartphone’s built-in barometer sensor is sensitive enough to detect when a user blows air over the device with their lungs.</a:t>
            </a:r>
          </a:p>
          <a:p>
            <a:pPr marL="0" indent="0">
              <a:buNone/>
            </a:pPr>
            <a:endParaRPr lang="en-US" dirty="0"/>
          </a:p>
          <a:p>
            <a:pPr marL="0" indent="0">
              <a:buNone/>
            </a:pPr>
            <a:r>
              <a:rPr lang="en-US" b="1" u="sng" dirty="0"/>
              <a:t>Procedure</a:t>
            </a:r>
          </a:p>
          <a:p>
            <a:r>
              <a:rPr lang="en-US" dirty="0"/>
              <a:t>Subject holds the phone approximately four inches in front of their face.</a:t>
            </a:r>
          </a:p>
          <a:p>
            <a:r>
              <a:rPr lang="en-US" dirty="0"/>
              <a:t>Subject blows on the device in a specified area with as much force as possible while recordings are taken.</a:t>
            </a:r>
          </a:p>
          <a:p>
            <a:r>
              <a:rPr lang="en-US" dirty="0"/>
              <a:t>This process is repeated for four specified areas of the device.</a:t>
            </a:r>
          </a:p>
          <a:p>
            <a:endParaRPr lang="en-US" dirty="0"/>
          </a:p>
          <a:p>
            <a:endParaRPr lang="en-US" b="1" u="sng" dirty="0"/>
          </a:p>
          <a:p>
            <a:pPr marL="0" indent="0">
              <a:buNone/>
            </a:pPr>
            <a:endParaRPr lang="en-US" dirty="0"/>
          </a:p>
          <a:p>
            <a:endParaRPr lang="en-US" dirty="0"/>
          </a:p>
        </p:txBody>
      </p:sp>
    </p:spTree>
    <p:extLst>
      <p:ext uri="{BB962C8B-B14F-4D97-AF65-F5344CB8AC3E}">
        <p14:creationId xmlns:p14="http://schemas.microsoft.com/office/powerpoint/2010/main" val="42245094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390D4F-9E9D-D7AC-F636-A45EAA52526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3C3830F-9D25-A41A-5F16-30A11BA36470}"/>
              </a:ext>
            </a:extLst>
          </p:cNvPr>
          <p:cNvSpPr>
            <a:spLocks noGrp="1"/>
          </p:cNvSpPr>
          <p:nvPr>
            <p:ph type="title"/>
          </p:nvPr>
        </p:nvSpPr>
        <p:spPr/>
        <p:txBody>
          <a:bodyPr/>
          <a:lstStyle/>
          <a:p>
            <a:r>
              <a:rPr lang="en-US" dirty="0"/>
              <a:t>Breathalyzer Experiment – Bottom of the Front Face</a:t>
            </a:r>
          </a:p>
        </p:txBody>
      </p:sp>
      <p:sp>
        <p:nvSpPr>
          <p:cNvPr id="5" name="Content Placeholder 4">
            <a:extLst>
              <a:ext uri="{FF2B5EF4-FFF2-40B4-BE49-F238E27FC236}">
                <a16:creationId xmlns:a16="http://schemas.microsoft.com/office/drawing/2014/main" id="{B6854908-6553-CBCB-1DB3-99800E45BFC6}"/>
              </a:ext>
            </a:extLst>
          </p:cNvPr>
          <p:cNvSpPr>
            <a:spLocks noGrp="1"/>
          </p:cNvSpPr>
          <p:nvPr>
            <p:ph idx="1"/>
          </p:nvPr>
        </p:nvSpPr>
        <p:spPr>
          <a:xfrm>
            <a:off x="1104900" y="1600200"/>
            <a:ext cx="1727947" cy="342153"/>
          </a:xfrm>
        </p:spPr>
        <p:txBody>
          <a:bodyPr>
            <a:normAutofit lnSpcReduction="10000"/>
          </a:bodyPr>
          <a:lstStyle/>
          <a:p>
            <a:pPr marL="0" indent="0">
              <a:buNone/>
            </a:pPr>
            <a:r>
              <a:rPr lang="en-US" dirty="0"/>
              <a:t>Blow Location</a:t>
            </a:r>
          </a:p>
        </p:txBody>
      </p:sp>
      <p:sp>
        <p:nvSpPr>
          <p:cNvPr id="3" name="Content Placeholder 4">
            <a:extLst>
              <a:ext uri="{FF2B5EF4-FFF2-40B4-BE49-F238E27FC236}">
                <a16:creationId xmlns:a16="http://schemas.microsoft.com/office/drawing/2014/main" id="{F80F6BCE-301F-9B88-FA52-EE34D0BE7118}"/>
              </a:ext>
            </a:extLst>
          </p:cNvPr>
          <p:cNvSpPr txBox="1">
            <a:spLocks/>
          </p:cNvSpPr>
          <p:nvPr/>
        </p:nvSpPr>
        <p:spPr>
          <a:xfrm>
            <a:off x="4467866" y="1600198"/>
            <a:ext cx="1727947" cy="342153"/>
          </a:xfrm>
          <a:prstGeom prst="rect">
            <a:avLst/>
          </a:prstGeom>
        </p:spPr>
        <p:txBody>
          <a:bodyPr vert="horz" lIns="0" tIns="45720" rIns="0" bIns="45720" rtlCol="0">
            <a:normAutofit lnSpcReduction="10000"/>
          </a:bodyPr>
          <a:lstStyle>
            <a:lvl1pPr marL="228600" indent="-228600" algn="l" defTabSz="914400" rtl="0" eaLnBrk="1" latinLnBrk="0" hangingPunct="1">
              <a:lnSpc>
                <a:spcPct val="90000"/>
              </a:lnSpc>
              <a:spcBef>
                <a:spcPts val="1800"/>
              </a:spcBef>
              <a:buFont typeface="Wingdings" panose="05000000000000000000" pitchFamily="2" charset="2"/>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600"/>
              </a:spcBef>
              <a:buFont typeface="Wingdings" panose="05000000000000000000" pitchFamily="2" charset="2"/>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600"/>
              </a:spcBef>
              <a:buFont typeface="Wingdings" panose="05000000000000000000" pitchFamily="2" charset="2"/>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600"/>
              </a:spcBef>
              <a:buFont typeface="Wingdings" panose="05000000000000000000" pitchFamily="2" charset="2"/>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600"/>
              </a:spcBef>
              <a:buFont typeface="Wingdings" panose="05000000000000000000" pitchFamily="2" charset="2"/>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9pPr>
          </a:lstStyle>
          <a:p>
            <a:pPr marL="0" indent="0">
              <a:buFont typeface="Wingdings" panose="05000000000000000000" pitchFamily="2" charset="2"/>
              <a:buNone/>
            </a:pPr>
            <a:r>
              <a:rPr lang="en-US" dirty="0"/>
              <a:t>Results</a:t>
            </a:r>
          </a:p>
        </p:txBody>
      </p:sp>
      <p:pic>
        <p:nvPicPr>
          <p:cNvPr id="6" name="Picture 5">
            <a:extLst>
              <a:ext uri="{FF2B5EF4-FFF2-40B4-BE49-F238E27FC236}">
                <a16:creationId xmlns:a16="http://schemas.microsoft.com/office/drawing/2014/main" id="{0A092193-D865-8C18-E3C7-7FED66941999}"/>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1104899" y="1942351"/>
            <a:ext cx="3094488" cy="4125985"/>
          </a:xfrm>
          <a:prstGeom prst="rect">
            <a:avLst/>
          </a:prstGeom>
          <a:ln>
            <a:solidFill>
              <a:schemeClr val="tx2"/>
            </a:solidFill>
          </a:ln>
        </p:spPr>
      </p:pic>
      <p:pic>
        <p:nvPicPr>
          <p:cNvPr id="8" name="Picture 7" descr="A diagram of a pulse&#10;&#10;Description automatically generated">
            <a:extLst>
              <a:ext uri="{FF2B5EF4-FFF2-40B4-BE49-F238E27FC236}">
                <a16:creationId xmlns:a16="http://schemas.microsoft.com/office/drawing/2014/main" id="{19DCC913-F6DC-C708-F175-5B372CE0AB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67866" y="1942351"/>
            <a:ext cx="6663194" cy="4125985"/>
          </a:xfrm>
          <a:prstGeom prst="rect">
            <a:avLst/>
          </a:prstGeom>
          <a:solidFill>
            <a:srgbClr val="FFFFFF">
              <a:shade val="85000"/>
            </a:srgbClr>
          </a:solidFill>
          <a:ln w="1905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7417662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406DF9-7F86-167F-1FD2-3F259C06095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7EB5AAA-6BCB-748D-36D3-11072BDF9595}"/>
              </a:ext>
            </a:extLst>
          </p:cNvPr>
          <p:cNvSpPr>
            <a:spLocks noGrp="1"/>
          </p:cNvSpPr>
          <p:nvPr>
            <p:ph type="title"/>
          </p:nvPr>
        </p:nvSpPr>
        <p:spPr/>
        <p:txBody>
          <a:bodyPr/>
          <a:lstStyle/>
          <a:p>
            <a:r>
              <a:rPr lang="en-US" dirty="0"/>
              <a:t>Breathalyzer Experiment – – Bottom of the Back Face</a:t>
            </a:r>
          </a:p>
        </p:txBody>
      </p:sp>
      <p:sp>
        <p:nvSpPr>
          <p:cNvPr id="5" name="Content Placeholder 4">
            <a:extLst>
              <a:ext uri="{FF2B5EF4-FFF2-40B4-BE49-F238E27FC236}">
                <a16:creationId xmlns:a16="http://schemas.microsoft.com/office/drawing/2014/main" id="{BD947A15-880C-5A81-8922-912239B44E0F}"/>
              </a:ext>
            </a:extLst>
          </p:cNvPr>
          <p:cNvSpPr>
            <a:spLocks noGrp="1"/>
          </p:cNvSpPr>
          <p:nvPr>
            <p:ph idx="1"/>
          </p:nvPr>
        </p:nvSpPr>
        <p:spPr>
          <a:xfrm>
            <a:off x="1104900" y="1600200"/>
            <a:ext cx="1727947" cy="342153"/>
          </a:xfrm>
        </p:spPr>
        <p:txBody>
          <a:bodyPr>
            <a:normAutofit lnSpcReduction="10000"/>
          </a:bodyPr>
          <a:lstStyle/>
          <a:p>
            <a:pPr marL="0" indent="0">
              <a:buNone/>
            </a:pPr>
            <a:r>
              <a:rPr lang="en-US" dirty="0"/>
              <a:t>Blow Location</a:t>
            </a:r>
          </a:p>
        </p:txBody>
      </p:sp>
      <p:sp>
        <p:nvSpPr>
          <p:cNvPr id="3" name="Content Placeholder 4">
            <a:extLst>
              <a:ext uri="{FF2B5EF4-FFF2-40B4-BE49-F238E27FC236}">
                <a16:creationId xmlns:a16="http://schemas.microsoft.com/office/drawing/2014/main" id="{56576272-56EC-0E36-BA42-8B8825DB6451}"/>
              </a:ext>
            </a:extLst>
          </p:cNvPr>
          <p:cNvSpPr txBox="1">
            <a:spLocks/>
          </p:cNvSpPr>
          <p:nvPr/>
        </p:nvSpPr>
        <p:spPr>
          <a:xfrm>
            <a:off x="4467866" y="1600198"/>
            <a:ext cx="1727947" cy="342153"/>
          </a:xfrm>
          <a:prstGeom prst="rect">
            <a:avLst/>
          </a:prstGeom>
        </p:spPr>
        <p:txBody>
          <a:bodyPr vert="horz" lIns="0" tIns="45720" rIns="0" bIns="45720" rtlCol="0">
            <a:normAutofit lnSpcReduction="10000"/>
          </a:bodyPr>
          <a:lstStyle>
            <a:lvl1pPr marL="228600" indent="-228600" algn="l" defTabSz="914400" rtl="0" eaLnBrk="1" latinLnBrk="0" hangingPunct="1">
              <a:lnSpc>
                <a:spcPct val="90000"/>
              </a:lnSpc>
              <a:spcBef>
                <a:spcPts val="1800"/>
              </a:spcBef>
              <a:buFont typeface="Wingdings" panose="05000000000000000000" pitchFamily="2" charset="2"/>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600"/>
              </a:spcBef>
              <a:buFont typeface="Wingdings" panose="05000000000000000000" pitchFamily="2" charset="2"/>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600"/>
              </a:spcBef>
              <a:buFont typeface="Wingdings" panose="05000000000000000000" pitchFamily="2" charset="2"/>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600"/>
              </a:spcBef>
              <a:buFont typeface="Wingdings" panose="05000000000000000000" pitchFamily="2" charset="2"/>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600"/>
              </a:spcBef>
              <a:buFont typeface="Wingdings" panose="05000000000000000000" pitchFamily="2" charset="2"/>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9pPr>
          </a:lstStyle>
          <a:p>
            <a:pPr marL="0" indent="0">
              <a:buFont typeface="Wingdings" panose="05000000000000000000" pitchFamily="2" charset="2"/>
              <a:buNone/>
            </a:pPr>
            <a:r>
              <a:rPr lang="en-US" dirty="0"/>
              <a:t>Results</a:t>
            </a:r>
          </a:p>
        </p:txBody>
      </p:sp>
      <p:pic>
        <p:nvPicPr>
          <p:cNvPr id="6" name="Picture 5">
            <a:extLst>
              <a:ext uri="{FF2B5EF4-FFF2-40B4-BE49-F238E27FC236}">
                <a16:creationId xmlns:a16="http://schemas.microsoft.com/office/drawing/2014/main" id="{4D06EB99-8058-A303-3227-61A779E11849}"/>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1104899" y="1942351"/>
            <a:ext cx="3094488" cy="4125984"/>
          </a:xfrm>
          <a:prstGeom prst="rect">
            <a:avLst/>
          </a:prstGeom>
          <a:ln>
            <a:solidFill>
              <a:schemeClr val="tx2"/>
            </a:solidFill>
          </a:ln>
        </p:spPr>
      </p:pic>
      <p:pic>
        <p:nvPicPr>
          <p:cNvPr id="8" name="Picture 7">
            <a:extLst>
              <a:ext uri="{FF2B5EF4-FFF2-40B4-BE49-F238E27FC236}">
                <a16:creationId xmlns:a16="http://schemas.microsoft.com/office/drawing/2014/main" id="{3812F111-A144-49EC-819D-024FE83910A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467866" y="1945699"/>
            <a:ext cx="6663194" cy="4119288"/>
          </a:xfrm>
          <a:prstGeom prst="rect">
            <a:avLst/>
          </a:prstGeom>
          <a:solidFill>
            <a:srgbClr val="FFFFFF">
              <a:shade val="85000"/>
            </a:srgbClr>
          </a:solidFill>
          <a:ln w="1905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4153483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B2A494-9EA0-F615-C222-185CD1EA85A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1C665FD-816B-0D9C-9D54-BD019ECAA039}"/>
              </a:ext>
            </a:extLst>
          </p:cNvPr>
          <p:cNvSpPr>
            <a:spLocks noGrp="1"/>
          </p:cNvSpPr>
          <p:nvPr>
            <p:ph type="title"/>
          </p:nvPr>
        </p:nvSpPr>
        <p:spPr/>
        <p:txBody>
          <a:bodyPr/>
          <a:lstStyle/>
          <a:p>
            <a:r>
              <a:rPr lang="en-US" dirty="0"/>
              <a:t>Breathalyzer Experiment – Top of the Front Face</a:t>
            </a:r>
          </a:p>
        </p:txBody>
      </p:sp>
      <p:sp>
        <p:nvSpPr>
          <p:cNvPr id="5" name="Content Placeholder 4">
            <a:extLst>
              <a:ext uri="{FF2B5EF4-FFF2-40B4-BE49-F238E27FC236}">
                <a16:creationId xmlns:a16="http://schemas.microsoft.com/office/drawing/2014/main" id="{0D674F08-3701-D177-7306-02A778118F34}"/>
              </a:ext>
            </a:extLst>
          </p:cNvPr>
          <p:cNvSpPr>
            <a:spLocks noGrp="1"/>
          </p:cNvSpPr>
          <p:nvPr>
            <p:ph idx="1"/>
          </p:nvPr>
        </p:nvSpPr>
        <p:spPr>
          <a:xfrm>
            <a:off x="1104900" y="1600200"/>
            <a:ext cx="1727947" cy="342153"/>
          </a:xfrm>
        </p:spPr>
        <p:txBody>
          <a:bodyPr>
            <a:normAutofit lnSpcReduction="10000"/>
          </a:bodyPr>
          <a:lstStyle/>
          <a:p>
            <a:pPr marL="0" indent="0">
              <a:buNone/>
            </a:pPr>
            <a:r>
              <a:rPr lang="en-US" dirty="0"/>
              <a:t>Blow Location</a:t>
            </a:r>
          </a:p>
        </p:txBody>
      </p:sp>
      <p:sp>
        <p:nvSpPr>
          <p:cNvPr id="3" name="Content Placeholder 4">
            <a:extLst>
              <a:ext uri="{FF2B5EF4-FFF2-40B4-BE49-F238E27FC236}">
                <a16:creationId xmlns:a16="http://schemas.microsoft.com/office/drawing/2014/main" id="{9974CBB2-98C3-7709-5A9C-B7982F5D1675}"/>
              </a:ext>
            </a:extLst>
          </p:cNvPr>
          <p:cNvSpPr txBox="1">
            <a:spLocks/>
          </p:cNvSpPr>
          <p:nvPr/>
        </p:nvSpPr>
        <p:spPr>
          <a:xfrm>
            <a:off x="4467866" y="1600198"/>
            <a:ext cx="1727947" cy="342153"/>
          </a:xfrm>
          <a:prstGeom prst="rect">
            <a:avLst/>
          </a:prstGeom>
        </p:spPr>
        <p:txBody>
          <a:bodyPr vert="horz" lIns="0" tIns="45720" rIns="0" bIns="45720" rtlCol="0">
            <a:normAutofit lnSpcReduction="10000"/>
          </a:bodyPr>
          <a:lstStyle>
            <a:lvl1pPr marL="228600" indent="-228600" algn="l" defTabSz="914400" rtl="0" eaLnBrk="1" latinLnBrk="0" hangingPunct="1">
              <a:lnSpc>
                <a:spcPct val="90000"/>
              </a:lnSpc>
              <a:spcBef>
                <a:spcPts val="1800"/>
              </a:spcBef>
              <a:buFont typeface="Wingdings" panose="05000000000000000000" pitchFamily="2" charset="2"/>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600"/>
              </a:spcBef>
              <a:buFont typeface="Wingdings" panose="05000000000000000000" pitchFamily="2" charset="2"/>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600"/>
              </a:spcBef>
              <a:buFont typeface="Wingdings" panose="05000000000000000000" pitchFamily="2" charset="2"/>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600"/>
              </a:spcBef>
              <a:buFont typeface="Wingdings" panose="05000000000000000000" pitchFamily="2" charset="2"/>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600"/>
              </a:spcBef>
              <a:buFont typeface="Wingdings" panose="05000000000000000000" pitchFamily="2" charset="2"/>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9pPr>
          </a:lstStyle>
          <a:p>
            <a:pPr marL="0" indent="0">
              <a:buFont typeface="Wingdings" panose="05000000000000000000" pitchFamily="2" charset="2"/>
              <a:buNone/>
            </a:pPr>
            <a:r>
              <a:rPr lang="en-US" dirty="0"/>
              <a:t>Results</a:t>
            </a:r>
          </a:p>
        </p:txBody>
      </p:sp>
      <p:pic>
        <p:nvPicPr>
          <p:cNvPr id="6" name="Picture 5">
            <a:extLst>
              <a:ext uri="{FF2B5EF4-FFF2-40B4-BE49-F238E27FC236}">
                <a16:creationId xmlns:a16="http://schemas.microsoft.com/office/drawing/2014/main" id="{B0F7F54B-759A-249D-AEE7-7F6FC3587A2B}"/>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1104899" y="1942351"/>
            <a:ext cx="3094488" cy="4125984"/>
          </a:xfrm>
          <a:prstGeom prst="rect">
            <a:avLst/>
          </a:prstGeom>
          <a:ln>
            <a:solidFill>
              <a:schemeClr val="tx2"/>
            </a:solidFill>
          </a:ln>
        </p:spPr>
      </p:pic>
      <p:pic>
        <p:nvPicPr>
          <p:cNvPr id="8" name="Picture 7">
            <a:extLst>
              <a:ext uri="{FF2B5EF4-FFF2-40B4-BE49-F238E27FC236}">
                <a16:creationId xmlns:a16="http://schemas.microsoft.com/office/drawing/2014/main" id="{FD7E9D7C-49D2-ECF2-3CAF-18DD49F2844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469243" y="1942351"/>
            <a:ext cx="6660440" cy="4125985"/>
          </a:xfrm>
          <a:prstGeom prst="rect">
            <a:avLst/>
          </a:prstGeom>
          <a:solidFill>
            <a:srgbClr val="FFFFFF">
              <a:shade val="85000"/>
            </a:srgbClr>
          </a:solidFill>
          <a:ln w="1905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642331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483FEA-D040-1FAA-764C-B3B7A5EB2F2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B8B1D79-C3C1-49B7-95DF-E56861C5DE09}"/>
              </a:ext>
            </a:extLst>
          </p:cNvPr>
          <p:cNvSpPr>
            <a:spLocks noGrp="1"/>
          </p:cNvSpPr>
          <p:nvPr>
            <p:ph type="title"/>
          </p:nvPr>
        </p:nvSpPr>
        <p:spPr/>
        <p:txBody>
          <a:bodyPr/>
          <a:lstStyle/>
          <a:p>
            <a:r>
              <a:rPr lang="en-US" dirty="0"/>
              <a:t>Breathalyzer Experiment – Top of the Back Face</a:t>
            </a:r>
          </a:p>
        </p:txBody>
      </p:sp>
      <p:sp>
        <p:nvSpPr>
          <p:cNvPr id="5" name="Content Placeholder 4">
            <a:extLst>
              <a:ext uri="{FF2B5EF4-FFF2-40B4-BE49-F238E27FC236}">
                <a16:creationId xmlns:a16="http://schemas.microsoft.com/office/drawing/2014/main" id="{8000F73E-D62C-16B0-6CCC-FAC83F0BCC8F}"/>
              </a:ext>
            </a:extLst>
          </p:cNvPr>
          <p:cNvSpPr>
            <a:spLocks noGrp="1"/>
          </p:cNvSpPr>
          <p:nvPr>
            <p:ph idx="1"/>
          </p:nvPr>
        </p:nvSpPr>
        <p:spPr>
          <a:xfrm>
            <a:off x="1104900" y="1600200"/>
            <a:ext cx="1727947" cy="342153"/>
          </a:xfrm>
        </p:spPr>
        <p:txBody>
          <a:bodyPr>
            <a:normAutofit lnSpcReduction="10000"/>
          </a:bodyPr>
          <a:lstStyle/>
          <a:p>
            <a:pPr marL="0" indent="0">
              <a:buNone/>
            </a:pPr>
            <a:r>
              <a:rPr lang="en-US" dirty="0"/>
              <a:t>Blow Location</a:t>
            </a:r>
          </a:p>
        </p:txBody>
      </p:sp>
      <p:sp>
        <p:nvSpPr>
          <p:cNvPr id="3" name="Content Placeholder 4">
            <a:extLst>
              <a:ext uri="{FF2B5EF4-FFF2-40B4-BE49-F238E27FC236}">
                <a16:creationId xmlns:a16="http://schemas.microsoft.com/office/drawing/2014/main" id="{C0A2977A-8CE2-D369-9B5F-894019C9BEA0}"/>
              </a:ext>
            </a:extLst>
          </p:cNvPr>
          <p:cNvSpPr txBox="1">
            <a:spLocks/>
          </p:cNvSpPr>
          <p:nvPr/>
        </p:nvSpPr>
        <p:spPr>
          <a:xfrm>
            <a:off x="4467866" y="1600198"/>
            <a:ext cx="1727947" cy="342153"/>
          </a:xfrm>
          <a:prstGeom prst="rect">
            <a:avLst/>
          </a:prstGeom>
        </p:spPr>
        <p:txBody>
          <a:bodyPr vert="horz" lIns="0" tIns="45720" rIns="0" bIns="45720" rtlCol="0">
            <a:normAutofit lnSpcReduction="10000"/>
          </a:bodyPr>
          <a:lstStyle>
            <a:lvl1pPr marL="228600" indent="-228600" algn="l" defTabSz="914400" rtl="0" eaLnBrk="1" latinLnBrk="0" hangingPunct="1">
              <a:lnSpc>
                <a:spcPct val="90000"/>
              </a:lnSpc>
              <a:spcBef>
                <a:spcPts val="1800"/>
              </a:spcBef>
              <a:buFont typeface="Wingdings" panose="05000000000000000000" pitchFamily="2" charset="2"/>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600"/>
              </a:spcBef>
              <a:buFont typeface="Wingdings" panose="05000000000000000000" pitchFamily="2" charset="2"/>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600"/>
              </a:spcBef>
              <a:buFont typeface="Wingdings" panose="05000000000000000000" pitchFamily="2" charset="2"/>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600"/>
              </a:spcBef>
              <a:buFont typeface="Wingdings" panose="05000000000000000000" pitchFamily="2" charset="2"/>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600"/>
              </a:spcBef>
              <a:buFont typeface="Wingdings" panose="05000000000000000000" pitchFamily="2" charset="2"/>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9pPr>
          </a:lstStyle>
          <a:p>
            <a:pPr marL="0" indent="0">
              <a:buFont typeface="Wingdings" panose="05000000000000000000" pitchFamily="2" charset="2"/>
              <a:buNone/>
            </a:pPr>
            <a:r>
              <a:rPr lang="en-US" dirty="0"/>
              <a:t>Results</a:t>
            </a:r>
          </a:p>
        </p:txBody>
      </p:sp>
      <p:pic>
        <p:nvPicPr>
          <p:cNvPr id="6" name="Picture 5">
            <a:extLst>
              <a:ext uri="{FF2B5EF4-FFF2-40B4-BE49-F238E27FC236}">
                <a16:creationId xmlns:a16="http://schemas.microsoft.com/office/drawing/2014/main" id="{BCF618F1-97D6-651F-4CA2-B10F853A3565}"/>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1104899" y="1942351"/>
            <a:ext cx="3094488" cy="4125984"/>
          </a:xfrm>
          <a:prstGeom prst="rect">
            <a:avLst/>
          </a:prstGeom>
          <a:ln>
            <a:solidFill>
              <a:schemeClr val="tx2"/>
            </a:solidFill>
          </a:ln>
        </p:spPr>
      </p:pic>
      <p:pic>
        <p:nvPicPr>
          <p:cNvPr id="8" name="Picture 7">
            <a:extLst>
              <a:ext uri="{FF2B5EF4-FFF2-40B4-BE49-F238E27FC236}">
                <a16:creationId xmlns:a16="http://schemas.microsoft.com/office/drawing/2014/main" id="{EF44E3FE-A4D4-76B9-88E4-15EA51FD974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468008" y="1942351"/>
            <a:ext cx="6662908" cy="4125985"/>
          </a:xfrm>
          <a:prstGeom prst="rect">
            <a:avLst/>
          </a:prstGeom>
          <a:solidFill>
            <a:srgbClr val="FFFFFF">
              <a:shade val="85000"/>
            </a:srgbClr>
          </a:solidFill>
          <a:ln w="1905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2206492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4150AB-B11F-8AE6-5463-A481628A785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4A3F082-60BE-9B1E-D1B2-0040A2BE1A62}"/>
              </a:ext>
            </a:extLst>
          </p:cNvPr>
          <p:cNvSpPr>
            <a:spLocks noGrp="1"/>
          </p:cNvSpPr>
          <p:nvPr>
            <p:ph type="title"/>
          </p:nvPr>
        </p:nvSpPr>
        <p:spPr/>
        <p:txBody>
          <a:bodyPr/>
          <a:lstStyle/>
          <a:p>
            <a:r>
              <a:rPr lang="en-US" dirty="0"/>
              <a:t>Breathalyzer Experiment – Takeaways</a:t>
            </a:r>
          </a:p>
        </p:txBody>
      </p:sp>
      <p:sp>
        <p:nvSpPr>
          <p:cNvPr id="3" name="Content Placeholder 2">
            <a:extLst>
              <a:ext uri="{FF2B5EF4-FFF2-40B4-BE49-F238E27FC236}">
                <a16:creationId xmlns:a16="http://schemas.microsoft.com/office/drawing/2014/main" id="{A3DB26FE-A448-2564-E794-6BF81945F24E}"/>
              </a:ext>
            </a:extLst>
          </p:cNvPr>
          <p:cNvSpPr>
            <a:spLocks noGrp="1"/>
          </p:cNvSpPr>
          <p:nvPr>
            <p:ph idx="1"/>
          </p:nvPr>
        </p:nvSpPr>
        <p:spPr/>
        <p:txBody>
          <a:bodyPr/>
          <a:lstStyle/>
          <a:p>
            <a:pPr marL="0" indent="0">
              <a:buNone/>
            </a:pPr>
            <a:r>
              <a:rPr lang="en-US" b="1" u="sng" dirty="0"/>
              <a:t>Takeaways</a:t>
            </a:r>
          </a:p>
          <a:p>
            <a:r>
              <a:rPr lang="en-US" dirty="0"/>
              <a:t>The barometer sensor can detect the subject’s blows at all the specified locations.</a:t>
            </a:r>
          </a:p>
          <a:p>
            <a:r>
              <a:rPr lang="en-US" dirty="0"/>
              <a:t>The most significant results were produced when the subject was instructed to blow towards the bottom of the device, suggesting the barometer within the Google Pixel 4a is located in that area.</a:t>
            </a:r>
          </a:p>
          <a:p>
            <a:r>
              <a:rPr lang="en-US" dirty="0"/>
              <a:t>The pressure values dropped when the subject blew over the device instead of increasing like initially expected. This is likely due to the venturi effect causing the pressure near the barometer sensor to drop.</a:t>
            </a:r>
          </a:p>
        </p:txBody>
      </p:sp>
    </p:spTree>
    <p:extLst>
      <p:ext uri="{BB962C8B-B14F-4D97-AF65-F5344CB8AC3E}">
        <p14:creationId xmlns:p14="http://schemas.microsoft.com/office/powerpoint/2010/main" val="545443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Barometer Interface Application</a:t>
            </a:r>
          </a:p>
        </p:txBody>
      </p:sp>
    </p:spTree>
    <p:extLst>
      <p:ext uri="{BB962C8B-B14F-4D97-AF65-F5344CB8AC3E}">
        <p14:creationId xmlns:p14="http://schemas.microsoft.com/office/powerpoint/2010/main" val="1315647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3B28A4-5997-52BC-1432-0C13F0539A28}"/>
              </a:ext>
            </a:extLst>
          </p:cNvPr>
          <p:cNvSpPr>
            <a:spLocks noGrp="1"/>
          </p:cNvSpPr>
          <p:nvPr>
            <p:ph type="title"/>
          </p:nvPr>
        </p:nvSpPr>
        <p:spPr>
          <a:xfrm>
            <a:off x="1104900" y="76200"/>
            <a:ext cx="9980682" cy="1096962"/>
          </a:xfrm>
        </p:spPr>
        <p:txBody>
          <a:bodyPr anchor="b">
            <a:normAutofit/>
          </a:bodyPr>
          <a:lstStyle/>
          <a:p>
            <a:r>
              <a:rPr lang="en-US" sz="2800" dirty="0"/>
              <a:t>Barometer Interface Application</a:t>
            </a:r>
          </a:p>
        </p:txBody>
      </p:sp>
      <p:sp>
        <p:nvSpPr>
          <p:cNvPr id="10" name="Text Placeholder 2">
            <a:extLst>
              <a:ext uri="{FF2B5EF4-FFF2-40B4-BE49-F238E27FC236}">
                <a16:creationId xmlns:a16="http://schemas.microsoft.com/office/drawing/2014/main" id="{4DFD34F3-38FE-B75D-AAFA-E6B98842F810}"/>
              </a:ext>
            </a:extLst>
          </p:cNvPr>
          <p:cNvSpPr>
            <a:spLocks noGrp="1"/>
          </p:cNvSpPr>
          <p:nvPr>
            <p:ph type="body" sz="half" idx="2"/>
          </p:nvPr>
        </p:nvSpPr>
        <p:spPr>
          <a:xfrm>
            <a:off x="1104900" y="1600200"/>
            <a:ext cx="7344440" cy="4909410"/>
          </a:xfrm>
        </p:spPr>
        <p:txBody>
          <a:bodyPr>
            <a:normAutofit/>
          </a:bodyPr>
          <a:lstStyle/>
          <a:p>
            <a:r>
              <a:rPr lang="en-US" dirty="0"/>
              <a:t>The experimental results demonstrate that the most practical approach to support mobile interaction using the barometer is to use it as a button-style input device. Treating a single blow as a simulated button press allows users to interact with mobile devices using just the pressure built up in their lungs.  </a:t>
            </a:r>
          </a:p>
          <a:p>
            <a:endParaRPr lang="en-US" dirty="0"/>
          </a:p>
          <a:p>
            <a:r>
              <a:rPr lang="en-US" dirty="0"/>
              <a:t>To test the practicality of this approach an Android application was written to simulate the front page of the website Reddit.com. The app uses </a:t>
            </a:r>
            <a:r>
              <a:rPr lang="en-US" dirty="0" err="1"/>
              <a:t>Reddit.com’s</a:t>
            </a:r>
            <a:r>
              <a:rPr lang="en-US" dirty="0"/>
              <a:t> API to request the first 100 posts and displays them in a scrollable list.</a:t>
            </a:r>
          </a:p>
          <a:p>
            <a:endParaRPr lang="en-US" dirty="0"/>
          </a:p>
          <a:p>
            <a:r>
              <a:rPr lang="en-US" dirty="0"/>
              <a:t>In a fixed position in the center of the screen, there is a red cursor that is used to determine the post with which to interact. The app includes a button at the bottom of the screen for testing purposes, which can be used to simulate blowing on the barometer.</a:t>
            </a:r>
          </a:p>
        </p:txBody>
      </p:sp>
      <p:pic>
        <p:nvPicPr>
          <p:cNvPr id="5" name="Content Placeholder 4" descr="A screenshot of a math test&#10;&#10;Description automatically generated">
            <a:extLst>
              <a:ext uri="{FF2B5EF4-FFF2-40B4-BE49-F238E27FC236}">
                <a16:creationId xmlns:a16="http://schemas.microsoft.com/office/drawing/2014/main" id="{815540F9-7955-A258-8FE7-D0AC913C961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704521" y="1600200"/>
            <a:ext cx="2381061" cy="4909410"/>
          </a:xfrm>
          <a:prstGeom prst="rect">
            <a:avLst/>
          </a:prstGeom>
          <a:noFill/>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6175994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2241BC-0AB4-B834-CAFD-4AF1D8E1081F}"/>
              </a:ext>
            </a:extLst>
          </p:cNvPr>
          <p:cNvSpPr>
            <a:spLocks noGrp="1"/>
          </p:cNvSpPr>
          <p:nvPr>
            <p:ph type="title"/>
          </p:nvPr>
        </p:nvSpPr>
        <p:spPr/>
        <p:txBody>
          <a:bodyPr/>
          <a:lstStyle/>
          <a:p>
            <a:r>
              <a:rPr lang="en-US" dirty="0"/>
              <a:t>Related Work</a:t>
            </a:r>
          </a:p>
        </p:txBody>
      </p:sp>
      <p:sp>
        <p:nvSpPr>
          <p:cNvPr id="3" name="Content Placeholder 2">
            <a:extLst>
              <a:ext uri="{FF2B5EF4-FFF2-40B4-BE49-F238E27FC236}">
                <a16:creationId xmlns:a16="http://schemas.microsoft.com/office/drawing/2014/main" id="{E57E02E7-3AB0-8CE3-042C-A7DD35E60DAF}"/>
              </a:ext>
            </a:extLst>
          </p:cNvPr>
          <p:cNvSpPr>
            <a:spLocks noGrp="1"/>
          </p:cNvSpPr>
          <p:nvPr>
            <p:ph idx="1"/>
          </p:nvPr>
        </p:nvSpPr>
        <p:spPr>
          <a:xfrm>
            <a:off x="1104900" y="1600199"/>
            <a:ext cx="9982200" cy="5181601"/>
          </a:xfrm>
        </p:spPr>
        <p:txBody>
          <a:bodyPr>
            <a:normAutofit/>
          </a:bodyPr>
          <a:lstStyle/>
          <a:p>
            <a:r>
              <a:rPr lang="en-US" dirty="0"/>
              <a:t>Tongue Gesture Sensing 			[Maag, et al. ICPADS 2017]</a:t>
            </a:r>
          </a:p>
          <a:p>
            <a:r>
              <a:rPr lang="en-US" dirty="0"/>
              <a:t>Real-Time Fall Detection 			[Chen, et al. ICIEA 2012] </a:t>
            </a:r>
          </a:p>
          <a:p>
            <a:r>
              <a:rPr lang="en-US" dirty="0"/>
              <a:t>In Ground Effect Terrain Detection 		[Nakanishi, et al. IEEE ISSSRR 2011]</a:t>
            </a:r>
          </a:p>
          <a:p>
            <a:r>
              <a:rPr lang="en-US" dirty="0"/>
              <a:t>Human Activity Recognition 			[Xie, et al. INTERTIAL 2018]</a:t>
            </a:r>
          </a:p>
          <a:p>
            <a:r>
              <a:rPr lang="en-US" dirty="0"/>
              <a:t>Monitoring Building Door Events 		[Wu, et al. </a:t>
            </a:r>
            <a:r>
              <a:rPr lang="en-US" dirty="0" err="1"/>
              <a:t>UbiComp</a:t>
            </a:r>
            <a:r>
              <a:rPr lang="en-US" dirty="0"/>
              <a:t> 2018]</a:t>
            </a:r>
          </a:p>
          <a:p>
            <a:r>
              <a:rPr lang="en-US" dirty="0"/>
              <a:t>On-Screen Pressure Assisted Authentication 	[Yao, et al. IEEE IoT Journal 10 2022]</a:t>
            </a:r>
          </a:p>
          <a:p>
            <a:r>
              <a:rPr lang="en-US" dirty="0"/>
              <a:t>Location Finding 				[</a:t>
            </a:r>
            <a:r>
              <a:rPr lang="en-US" dirty="0" err="1"/>
              <a:t>Hyuga</a:t>
            </a:r>
            <a:r>
              <a:rPr lang="en-US" dirty="0"/>
              <a:t>, et al. MELT 2015]							[Ye, et al. WCMC 2016]								[Ho, et al. </a:t>
            </a:r>
            <a:r>
              <a:rPr lang="en-US" dirty="0" err="1"/>
              <a:t>MobiCom</a:t>
            </a:r>
            <a:r>
              <a:rPr lang="en-US" dirty="0"/>
              <a:t> 2018]							[Ye, et al. IEEE Access 7 2019]							[</a:t>
            </a:r>
            <a:r>
              <a:rPr lang="en-US" dirty="0" err="1"/>
              <a:t>Ghoreishi</a:t>
            </a:r>
            <a:r>
              <a:rPr lang="en-US" dirty="0"/>
              <a:t>, et al. </a:t>
            </a:r>
            <a:r>
              <a:rPr lang="en-US" dirty="0" err="1"/>
              <a:t>BioCAS</a:t>
            </a:r>
            <a:r>
              <a:rPr lang="en-US" dirty="0"/>
              <a:t> 2023]							[Che et al. IEEE Sensor Letters 2024]</a:t>
            </a:r>
          </a:p>
          <a:p>
            <a:endParaRPr lang="en-US" dirty="0"/>
          </a:p>
        </p:txBody>
      </p:sp>
    </p:spTree>
    <p:extLst>
      <p:ext uri="{BB962C8B-B14F-4D97-AF65-F5344CB8AC3E}">
        <p14:creationId xmlns:p14="http://schemas.microsoft.com/office/powerpoint/2010/main" val="2623957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a:t>Blowing Language</a:t>
            </a:r>
          </a:p>
        </p:txBody>
      </p:sp>
      <p:sp>
        <p:nvSpPr>
          <p:cNvPr id="4" name="Text Placeholder 3"/>
          <p:cNvSpPr>
            <a:spLocks noGrp="1"/>
          </p:cNvSpPr>
          <p:nvPr>
            <p:ph type="body" sz="half" idx="2"/>
          </p:nvPr>
        </p:nvSpPr>
        <p:spPr>
          <a:xfrm>
            <a:off x="1104900" y="1600200"/>
            <a:ext cx="9980682" cy="4572000"/>
          </a:xfrm>
        </p:spPr>
        <p:txBody>
          <a:bodyPr>
            <a:normAutofit lnSpcReduction="10000"/>
          </a:bodyPr>
          <a:lstStyle/>
          <a:p>
            <a:r>
              <a:rPr lang="en-US" dirty="0"/>
              <a:t>A blowing language was created for input. The blowing language consists of four distinct on-screen actions, using one to four blows in a sequence. The on-screen actions map to the blowing actions in the following way: </a:t>
            </a:r>
          </a:p>
          <a:p>
            <a:pPr marL="342900" indent="-342900">
              <a:buFont typeface="+mj-lt"/>
              <a:buAutoNum type="arabicPeriod"/>
            </a:pPr>
            <a:r>
              <a:rPr lang="en-US" dirty="0"/>
              <a:t>One long continuous blow scrolls the screen for the duration of the blow.</a:t>
            </a:r>
          </a:p>
          <a:p>
            <a:pPr marL="342900" indent="-342900">
              <a:buFont typeface="+mj-lt"/>
              <a:buAutoNum type="arabicPeriod"/>
            </a:pPr>
            <a:r>
              <a:rPr lang="en-US" dirty="0"/>
              <a:t>Two blows within 500 </a:t>
            </a:r>
            <a:r>
              <a:rPr lang="en-US" dirty="0" err="1"/>
              <a:t>ms</a:t>
            </a:r>
            <a:r>
              <a:rPr lang="en-US" dirty="0"/>
              <a:t> of each other switches the direction the screen scrolls. By combining these first two input options the user can scroll up and down on the screen with just blowing.</a:t>
            </a:r>
          </a:p>
          <a:p>
            <a:pPr marL="342900" indent="-342900">
              <a:buFont typeface="+mj-lt"/>
              <a:buAutoNum type="arabicPeriod"/>
            </a:pPr>
            <a:r>
              <a:rPr lang="en-US" dirty="0"/>
              <a:t>Three blows, with each blow being within 500 </a:t>
            </a:r>
            <a:r>
              <a:rPr lang="en-US" dirty="0" err="1"/>
              <a:t>ms</a:t>
            </a:r>
            <a:r>
              <a:rPr lang="en-US" dirty="0"/>
              <a:t> of the previous blow, toggles the upvote button of the post underneath the red cursor. If the upvote button is unselected and grayed out, three blows will select it, turning it red. If the upvote button is red, three blows will deselect it, turning it gray. Regardless of the state of the upvote button, if the downvote button is blue, three blows will deselect it turning it gray.</a:t>
            </a:r>
          </a:p>
          <a:p>
            <a:pPr marL="342900" indent="-342900">
              <a:buFont typeface="+mj-lt"/>
              <a:buAutoNum type="arabicPeriod"/>
            </a:pPr>
            <a:r>
              <a:rPr lang="en-US" dirty="0"/>
              <a:t>Four blows, with each blow being within 500 </a:t>
            </a:r>
            <a:r>
              <a:rPr lang="en-US" dirty="0" err="1"/>
              <a:t>ms</a:t>
            </a:r>
            <a:r>
              <a:rPr lang="en-US" dirty="0"/>
              <a:t> of the previous blow, toggles the downvote button of the post underneath the red cursor. If the downvote button is unselected and grayed out, four blows will select it, turning it blue. If the downvote button is blue, four blows will deselect it, turning it gray. Regardless of the state of the downvote button, if the upvote button is red, four blows will deselect it turning it gray.</a:t>
            </a:r>
          </a:p>
        </p:txBody>
      </p:sp>
    </p:spTree>
    <p:extLst>
      <p:ext uri="{BB962C8B-B14F-4D97-AF65-F5344CB8AC3E}">
        <p14:creationId xmlns:p14="http://schemas.microsoft.com/office/powerpoint/2010/main" val="3683544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C3E9EE-5362-C814-79AE-EDB182ECEB6B}"/>
              </a:ext>
            </a:extLst>
          </p:cNvPr>
          <p:cNvSpPr>
            <a:spLocks noGrp="1"/>
          </p:cNvSpPr>
          <p:nvPr>
            <p:ph type="title"/>
          </p:nvPr>
        </p:nvSpPr>
        <p:spPr/>
        <p:txBody>
          <a:bodyPr>
            <a:normAutofit/>
          </a:bodyPr>
          <a:lstStyle/>
          <a:p>
            <a:r>
              <a:rPr lang="en-US" sz="2800" dirty="0"/>
              <a:t>Blowing Language Implementation</a:t>
            </a:r>
          </a:p>
        </p:txBody>
      </p:sp>
      <p:sp>
        <p:nvSpPr>
          <p:cNvPr id="3" name="Text Placeholder 2">
            <a:extLst>
              <a:ext uri="{FF2B5EF4-FFF2-40B4-BE49-F238E27FC236}">
                <a16:creationId xmlns:a16="http://schemas.microsoft.com/office/drawing/2014/main" id="{DE1681A0-78CD-BF60-2F4D-1A1B4BCB0A36}"/>
              </a:ext>
            </a:extLst>
          </p:cNvPr>
          <p:cNvSpPr>
            <a:spLocks noGrp="1"/>
          </p:cNvSpPr>
          <p:nvPr>
            <p:ph type="body" sz="half" idx="2"/>
          </p:nvPr>
        </p:nvSpPr>
        <p:spPr>
          <a:xfrm>
            <a:off x="1104900" y="1600200"/>
            <a:ext cx="3701016" cy="4572000"/>
          </a:xfrm>
        </p:spPr>
        <p:txBody>
          <a:bodyPr/>
          <a:lstStyle/>
          <a:p>
            <a:r>
              <a:rPr lang="en-US" b="1" u="sng" dirty="0" err="1">
                <a:latin typeface="Courier New" panose="02070309020205020404" pitchFamily="49" charset="0"/>
                <a:cs typeface="Courier New" panose="02070309020205020404" pitchFamily="49" charset="0"/>
              </a:rPr>
              <a:t>MainActivity</a:t>
            </a:r>
            <a:endParaRPr lang="en-US" b="1" u="sng" dirty="0">
              <a:latin typeface="Courier New" panose="02070309020205020404" pitchFamily="49" charset="0"/>
              <a:cs typeface="Courier New" panose="02070309020205020404" pitchFamily="49" charset="0"/>
            </a:endParaRPr>
          </a:p>
          <a:p>
            <a:pPr marL="285750" indent="-285750">
              <a:buFont typeface="Arial" panose="020B0604020202020204" pitchFamily="34" charset="0"/>
              <a:buChar char="•"/>
            </a:pPr>
            <a:r>
              <a:rPr lang="en-US" dirty="0" err="1">
                <a:latin typeface="Courier New" panose="02070309020205020404" pitchFamily="49" charset="0"/>
                <a:cs typeface="Courier New" panose="02070309020205020404" pitchFamily="49" charset="0"/>
              </a:rPr>
              <a:t>onBlowCallback</a:t>
            </a:r>
            <a:endParaRPr lang="en-US" dirty="0">
              <a:latin typeface="Courier New" panose="02070309020205020404" pitchFamily="49" charset="0"/>
              <a:cs typeface="Courier New" panose="02070309020205020404" pitchFamily="49" charset="0"/>
            </a:endParaRPr>
          </a:p>
          <a:p>
            <a:pPr marL="285750" indent="-285750">
              <a:buFont typeface="Arial" panose="020B0604020202020204" pitchFamily="34" charset="0"/>
              <a:buChar char="•"/>
            </a:pPr>
            <a:r>
              <a:rPr lang="en-US" dirty="0" err="1">
                <a:latin typeface="Courier New" panose="02070309020205020404" pitchFamily="49" charset="0"/>
                <a:cs typeface="Courier New" panose="02070309020205020404" pitchFamily="49" charset="0"/>
              </a:rPr>
              <a:t>onReleaseCallback</a:t>
            </a:r>
            <a:endParaRPr lang="en-US" dirty="0">
              <a:latin typeface="Courier New" panose="02070309020205020404" pitchFamily="49" charset="0"/>
              <a:cs typeface="Courier New" panose="02070309020205020404" pitchFamily="49" charset="0"/>
            </a:endParaRPr>
          </a:p>
          <a:p>
            <a:pPr marL="285750" indent="-285750">
              <a:buFont typeface="Arial" panose="020B0604020202020204" pitchFamily="34" charset="0"/>
              <a:buChar char="•"/>
            </a:pPr>
            <a:endParaRPr lang="en-US" dirty="0">
              <a:latin typeface="Courier New" panose="02070309020205020404" pitchFamily="49" charset="0"/>
              <a:cs typeface="Courier New" panose="02070309020205020404" pitchFamily="49" charset="0"/>
            </a:endParaRPr>
          </a:p>
          <a:p>
            <a:r>
              <a:rPr lang="en-US" b="1" u="sng" dirty="0" err="1">
                <a:latin typeface="Courier New" panose="02070309020205020404" pitchFamily="49" charset="0"/>
                <a:cs typeface="Courier New" panose="02070309020205020404" pitchFamily="49" charset="0"/>
              </a:rPr>
              <a:t>BlowEventListener</a:t>
            </a:r>
            <a:endParaRPr lang="en-US" b="1" u="sng" dirty="0">
              <a:latin typeface="Courier New" panose="02070309020205020404" pitchFamily="49" charset="0"/>
              <a:cs typeface="Courier New" panose="02070309020205020404" pitchFamily="49" charset="0"/>
            </a:endParaRPr>
          </a:p>
          <a:p>
            <a:pPr marL="285750" indent="-285750">
              <a:buFont typeface="Arial" panose="020B0604020202020204" pitchFamily="34" charset="0"/>
              <a:buChar char="•"/>
            </a:pPr>
            <a:r>
              <a:rPr lang="en-US" dirty="0" err="1">
                <a:latin typeface="Courier New" panose="02070309020205020404" pitchFamily="49" charset="0"/>
                <a:cs typeface="Courier New" panose="02070309020205020404" pitchFamily="49" charset="0"/>
              </a:rPr>
              <a:t>registerOnBlowCallback</a:t>
            </a:r>
            <a:endParaRPr lang="en-US" dirty="0">
              <a:latin typeface="Courier New" panose="02070309020205020404" pitchFamily="49" charset="0"/>
              <a:cs typeface="Courier New" panose="02070309020205020404" pitchFamily="49" charset="0"/>
            </a:endParaRPr>
          </a:p>
          <a:p>
            <a:pPr marL="285750" indent="-285750">
              <a:buFont typeface="Arial" panose="020B0604020202020204" pitchFamily="34" charset="0"/>
              <a:buChar char="•"/>
            </a:pPr>
            <a:r>
              <a:rPr lang="en-US" dirty="0" err="1">
                <a:latin typeface="Courier New" panose="02070309020205020404" pitchFamily="49" charset="0"/>
                <a:cs typeface="Courier New" panose="02070309020205020404" pitchFamily="49" charset="0"/>
              </a:rPr>
              <a:t>registerOnReleaseCallback</a:t>
            </a:r>
            <a:endParaRPr lang="en-US" dirty="0">
              <a:latin typeface="Courier New" panose="02070309020205020404" pitchFamily="49" charset="0"/>
              <a:cs typeface="Courier New" panose="02070309020205020404" pitchFamily="49" charset="0"/>
            </a:endParaRPr>
          </a:p>
        </p:txBody>
      </p:sp>
      <p:pic>
        <p:nvPicPr>
          <p:cNvPr id="8" name="Picture 7" descr="A screen shot of a computer screen&#10;&#10;Description automatically generated">
            <a:extLst>
              <a:ext uri="{FF2B5EF4-FFF2-40B4-BE49-F238E27FC236}">
                <a16:creationId xmlns:a16="http://schemas.microsoft.com/office/drawing/2014/main" id="{40B7270F-1DB7-9E7B-07AB-F9683390D6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20062" y="1424940"/>
            <a:ext cx="6065520" cy="4922520"/>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186765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701F0A-7FDD-8F16-E729-B476CF458F14}"/>
              </a:ext>
            </a:extLst>
          </p:cNvPr>
          <p:cNvSpPr>
            <a:spLocks noGrp="1"/>
          </p:cNvSpPr>
          <p:nvPr>
            <p:ph type="title"/>
          </p:nvPr>
        </p:nvSpPr>
        <p:spPr/>
        <p:txBody>
          <a:bodyPr>
            <a:normAutofit/>
          </a:bodyPr>
          <a:lstStyle/>
          <a:p>
            <a:r>
              <a:rPr lang="en-US" sz="2800" dirty="0"/>
              <a:t>Blowing Language Implementation</a:t>
            </a:r>
          </a:p>
        </p:txBody>
      </p:sp>
      <p:pic>
        <p:nvPicPr>
          <p:cNvPr id="6" name="Picture 5" descr="A computer screen with text and numbers&#10;&#10;Description automatically generated">
            <a:extLst>
              <a:ext uri="{FF2B5EF4-FFF2-40B4-BE49-F238E27FC236}">
                <a16:creationId xmlns:a16="http://schemas.microsoft.com/office/drawing/2014/main" id="{ED63DD60-6F8A-2306-43EF-B0BC5A9F69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4900" y="2116652"/>
            <a:ext cx="9975782" cy="2624696"/>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795556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04900" y="76200"/>
            <a:ext cx="9980682" cy="1096962"/>
          </a:xfrm>
        </p:spPr>
        <p:txBody>
          <a:bodyPr anchor="b">
            <a:normAutofit/>
          </a:bodyPr>
          <a:lstStyle/>
          <a:p>
            <a:r>
              <a:rPr lang="en-US"/>
              <a:t>Detecting Blows Using a Slope Threshold</a:t>
            </a:r>
          </a:p>
        </p:txBody>
      </p:sp>
      <p:sp>
        <p:nvSpPr>
          <p:cNvPr id="13" name="Text Placeholder 2">
            <a:extLst>
              <a:ext uri="{FF2B5EF4-FFF2-40B4-BE49-F238E27FC236}">
                <a16:creationId xmlns:a16="http://schemas.microsoft.com/office/drawing/2014/main" id="{C0568FD0-5106-AC66-DFB8-FC1C450DF0FE}"/>
              </a:ext>
            </a:extLst>
          </p:cNvPr>
          <p:cNvSpPr>
            <a:spLocks noGrp="1"/>
          </p:cNvSpPr>
          <p:nvPr>
            <p:ph type="body" sz="half" idx="2"/>
          </p:nvPr>
        </p:nvSpPr>
        <p:spPr>
          <a:xfrm>
            <a:off x="1104900" y="1600200"/>
            <a:ext cx="3396996" cy="4572000"/>
          </a:xfrm>
        </p:spPr>
        <p:txBody>
          <a:bodyPr>
            <a:normAutofit/>
          </a:bodyPr>
          <a:lstStyle/>
          <a:p>
            <a:r>
              <a:rPr lang="en-US" b="1" u="sng" dirty="0"/>
              <a:t>Methodology</a:t>
            </a:r>
          </a:p>
          <a:p>
            <a:pPr marL="285750" indent="-285750">
              <a:buFont typeface="Arial" panose="020B0604020202020204" pitchFamily="34" charset="0"/>
              <a:buChar char="•"/>
            </a:pPr>
            <a:r>
              <a:rPr lang="en-US" dirty="0"/>
              <a:t>Calculate slope between the data point last measured and the current data point.</a:t>
            </a:r>
          </a:p>
          <a:p>
            <a:pPr marL="285750" indent="-285750">
              <a:buFont typeface="Arial" panose="020B0604020202020204" pitchFamily="34" charset="0"/>
              <a:buChar char="•"/>
            </a:pPr>
            <a:r>
              <a:rPr lang="en-US" dirty="0"/>
              <a:t>If the absolute value of the slope is above the specified threshold, </a:t>
            </a:r>
            <a:r>
              <a:rPr lang="en-US">
                <a:effectLst/>
              </a:rPr>
              <a:t>1.5x10^-9,</a:t>
            </a:r>
            <a:r>
              <a:rPr lang="en-US" dirty="0"/>
              <a:t> consider the current data point an outlier and part of a blow.</a:t>
            </a:r>
          </a:p>
          <a:p>
            <a:pPr marL="285750" indent="-285750">
              <a:buFont typeface="Arial" panose="020B0604020202020204" pitchFamily="34" charset="0"/>
              <a:buChar char="•"/>
            </a:pPr>
            <a:r>
              <a:rPr lang="en-US" dirty="0"/>
              <a:t>Three outlier data points within a 450 </a:t>
            </a:r>
            <a:r>
              <a:rPr lang="en-US" dirty="0" err="1"/>
              <a:t>ms</a:t>
            </a:r>
            <a:r>
              <a:rPr lang="en-US" dirty="0"/>
              <a:t> time window trigger a blow event.</a:t>
            </a:r>
          </a:p>
        </p:txBody>
      </p:sp>
      <p:pic>
        <p:nvPicPr>
          <p:cNvPr id="12" name="Picture 11">
            <a:extLst>
              <a:ext uri="{FF2B5EF4-FFF2-40B4-BE49-F238E27FC236}">
                <a16:creationId xmlns:a16="http://schemas.microsoft.com/office/drawing/2014/main" id="{E3D777F2-C914-802F-30C0-116CDA6400FA}"/>
              </a:ext>
            </a:extLst>
          </p:cNvPr>
          <p:cNvPicPr>
            <a:picLocks noChangeAspect="1"/>
          </p:cNvPicPr>
          <p:nvPr/>
        </p:nvPicPr>
        <p:blipFill>
          <a:blip r:embed="rId3">
            <a:extLst>
              <a:ext uri="{28A0092B-C50C-407E-A947-70E740481C1C}">
                <a14:useLocalDpi xmlns:a14="http://schemas.microsoft.com/office/drawing/2010/main" val="0"/>
              </a:ext>
            </a:extLst>
          </a:blip>
          <a:stretch/>
        </p:blipFill>
        <p:spPr>
          <a:xfrm>
            <a:off x="4654671" y="1892617"/>
            <a:ext cx="6430912" cy="3987165"/>
          </a:xfrm>
          <a:prstGeom prst="rect">
            <a:avLst/>
          </a:prstGeom>
          <a:no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224495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Slope Threshold Implementation</a:t>
            </a:r>
          </a:p>
        </p:txBody>
      </p:sp>
      <p:pic>
        <p:nvPicPr>
          <p:cNvPr id="6" name="Picture 5" descr="A computer screen shot of a program code&#10;&#10;Description automatically generated">
            <a:extLst>
              <a:ext uri="{FF2B5EF4-FFF2-40B4-BE49-F238E27FC236}">
                <a16:creationId xmlns:a16="http://schemas.microsoft.com/office/drawing/2014/main" id="{56BB3359-EBA8-9A8B-C286-69D8BD1A7B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55783" y="1404179"/>
            <a:ext cx="6929799" cy="5377621"/>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 name="TextBox 3">
            <a:extLst>
              <a:ext uri="{FF2B5EF4-FFF2-40B4-BE49-F238E27FC236}">
                <a16:creationId xmlns:a16="http://schemas.microsoft.com/office/drawing/2014/main" id="{60F4D6D0-28FC-8EA9-27A3-A50AE706D992}"/>
              </a:ext>
            </a:extLst>
          </p:cNvPr>
          <p:cNvSpPr txBox="1"/>
          <p:nvPr/>
        </p:nvSpPr>
        <p:spPr>
          <a:xfrm>
            <a:off x="1104900" y="1815442"/>
            <a:ext cx="3050883" cy="4555093"/>
          </a:xfrm>
          <a:prstGeom prst="rect">
            <a:avLst/>
          </a:prstGeom>
          <a:noFill/>
        </p:spPr>
        <p:txBody>
          <a:bodyPr wrap="square" rtlCol="0">
            <a:spAutoFit/>
          </a:bodyPr>
          <a:lstStyle/>
          <a:p>
            <a:pPr marL="285750" indent="-285750">
              <a:buFont typeface="Arial" panose="020B0604020202020204" pitchFamily="34" charset="0"/>
              <a:buChar char="•"/>
            </a:pPr>
            <a:r>
              <a:rPr lang="en-US" sz="1600" dirty="0"/>
              <a:t>Lines 83 – 89 check if the last recorded blow data is out of date and deletes it if it is. If at least 3 data points were recorded the release event is triggered.</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Line 91 calculates the slope.</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Line 46 – 52 checks if the absolute value of the slope is greater than the anomaly threshold and records it if it is. If at least 3 data points have been recorded a blow even is triggered.</a:t>
            </a:r>
          </a:p>
          <a:p>
            <a:pPr marL="285750" indent="-285750">
              <a:buFont typeface="Arial" panose="020B0604020202020204" pitchFamily="34" charset="0"/>
              <a:buChar char="•"/>
            </a:pPr>
            <a:endParaRPr lang="en-US" sz="1800" dirty="0"/>
          </a:p>
        </p:txBody>
      </p:sp>
    </p:spTree>
    <p:extLst>
      <p:ext uri="{BB962C8B-B14F-4D97-AF65-F5344CB8AC3E}">
        <p14:creationId xmlns:p14="http://schemas.microsoft.com/office/powerpoint/2010/main" val="1527004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146A04-5F17-D9DF-2ABD-2EF05A28D78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7529F4D-297B-145D-5903-244883206D67}"/>
              </a:ext>
            </a:extLst>
          </p:cNvPr>
          <p:cNvSpPr>
            <a:spLocks noGrp="1"/>
          </p:cNvSpPr>
          <p:nvPr>
            <p:ph type="title"/>
          </p:nvPr>
        </p:nvSpPr>
        <p:spPr/>
        <p:txBody>
          <a:bodyPr/>
          <a:lstStyle/>
          <a:p>
            <a:r>
              <a:rPr lang="en-US" dirty="0"/>
              <a:t>Slope Threshold Evaluation – Script 1 Results</a:t>
            </a:r>
          </a:p>
        </p:txBody>
      </p:sp>
      <p:pic>
        <p:nvPicPr>
          <p:cNvPr id="4" name="Picture 3">
            <a:extLst>
              <a:ext uri="{FF2B5EF4-FFF2-40B4-BE49-F238E27FC236}">
                <a16:creationId xmlns:a16="http://schemas.microsoft.com/office/drawing/2014/main" id="{0B012821-D23F-047C-3351-652E6536511F}"/>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4817656" y="1479460"/>
            <a:ext cx="6267926" cy="5119603"/>
          </a:xfrm>
          <a:prstGeom prst="rect">
            <a:avLst/>
          </a:prstGeom>
        </p:spPr>
      </p:pic>
      <p:sp>
        <p:nvSpPr>
          <p:cNvPr id="3" name="TextBox 2">
            <a:extLst>
              <a:ext uri="{FF2B5EF4-FFF2-40B4-BE49-F238E27FC236}">
                <a16:creationId xmlns:a16="http://schemas.microsoft.com/office/drawing/2014/main" id="{71EB06A2-86ED-43EC-AE8C-86C4BE243EED}"/>
              </a:ext>
            </a:extLst>
          </p:cNvPr>
          <p:cNvSpPr txBox="1"/>
          <p:nvPr/>
        </p:nvSpPr>
        <p:spPr>
          <a:xfrm>
            <a:off x="1104900" y="1479460"/>
            <a:ext cx="3652371" cy="3139321"/>
          </a:xfrm>
          <a:prstGeom prst="rect">
            <a:avLst/>
          </a:prstGeom>
          <a:noFill/>
        </p:spPr>
        <p:txBody>
          <a:bodyPr wrap="square" rtlCol="0">
            <a:spAutoFit/>
          </a:bodyPr>
          <a:lstStyle/>
          <a:p>
            <a:r>
              <a:rPr lang="en-US" b="1" u="sng" dirty="0"/>
              <a:t>Script 1</a:t>
            </a:r>
          </a:p>
          <a:p>
            <a:pPr marL="342900" indent="-342900">
              <a:buFont typeface="+mj-lt"/>
              <a:buAutoNum type="arabicPeriod"/>
            </a:pPr>
            <a:r>
              <a:rPr lang="en-US" kern="100" dirty="0">
                <a:effectLst/>
                <a:ea typeface="Aptos" panose="020B0004020202020204" pitchFamily="34" charset="0"/>
                <a:cs typeface="Times New Roman" panose="02020603050405020304" pitchFamily="18" charset="0"/>
              </a:rPr>
              <a:t>Scroll the screen down three posts.</a:t>
            </a:r>
          </a:p>
          <a:p>
            <a:pPr marL="342900" indent="-342900">
              <a:buFont typeface="+mj-lt"/>
              <a:buAutoNum type="arabicPeriod"/>
            </a:pPr>
            <a:r>
              <a:rPr lang="en-US" kern="100" dirty="0">
                <a:cs typeface="Times New Roman" panose="02020603050405020304" pitchFamily="18" charset="0"/>
              </a:rPr>
              <a:t>Switch the scroll direction.</a:t>
            </a:r>
          </a:p>
          <a:p>
            <a:pPr marL="342900" indent="-342900">
              <a:buFont typeface="+mj-lt"/>
              <a:buAutoNum type="arabicPeriod"/>
            </a:pPr>
            <a:r>
              <a:rPr lang="en-US" kern="100" dirty="0">
                <a:cs typeface="Times New Roman" panose="02020603050405020304" pitchFamily="18" charset="0"/>
              </a:rPr>
              <a:t>Scroll the screen up three posts.</a:t>
            </a:r>
          </a:p>
          <a:p>
            <a:pPr marL="342900" indent="-342900">
              <a:buFont typeface="+mj-lt"/>
              <a:buAutoNum type="arabicPeriod"/>
            </a:pPr>
            <a:r>
              <a:rPr lang="en-US" kern="100" dirty="0">
                <a:cs typeface="Times New Roman" panose="02020603050405020304" pitchFamily="18" charset="0"/>
              </a:rPr>
              <a:t>Upvote the post under the cursor.</a:t>
            </a:r>
          </a:p>
          <a:p>
            <a:pPr marL="342900" indent="-342900">
              <a:buFont typeface="+mj-lt"/>
              <a:buAutoNum type="arabicPeriod"/>
            </a:pPr>
            <a:r>
              <a:rPr lang="en-US" kern="100" dirty="0">
                <a:cs typeface="Times New Roman" panose="02020603050405020304" pitchFamily="18" charset="0"/>
              </a:rPr>
              <a:t>Downvote the post under the cursor.</a:t>
            </a:r>
            <a:endParaRPr lang="en-US" dirty="0"/>
          </a:p>
          <a:p>
            <a:pPr marL="342900" indent="-342900">
              <a:buFont typeface="+mj-lt"/>
              <a:buAutoNum type="arabicPeriod"/>
            </a:pPr>
            <a:endParaRPr lang="en-US" dirty="0"/>
          </a:p>
        </p:txBody>
      </p:sp>
    </p:spTree>
    <p:extLst>
      <p:ext uri="{BB962C8B-B14F-4D97-AF65-F5344CB8AC3E}">
        <p14:creationId xmlns:p14="http://schemas.microsoft.com/office/powerpoint/2010/main" val="2219883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9D1A34-7811-ACFD-3F5F-09FC69D79A1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0AFF1A5-05F8-76CB-FA14-F9500F2302B9}"/>
              </a:ext>
            </a:extLst>
          </p:cNvPr>
          <p:cNvSpPr>
            <a:spLocks noGrp="1"/>
          </p:cNvSpPr>
          <p:nvPr>
            <p:ph type="title"/>
          </p:nvPr>
        </p:nvSpPr>
        <p:spPr/>
        <p:txBody>
          <a:bodyPr/>
          <a:lstStyle/>
          <a:p>
            <a:r>
              <a:rPr lang="en-US" dirty="0"/>
              <a:t>Slope Threshold Evaluation – Script 2 Results</a:t>
            </a:r>
          </a:p>
        </p:txBody>
      </p:sp>
      <p:pic>
        <p:nvPicPr>
          <p:cNvPr id="4" name="Picture 3">
            <a:extLst>
              <a:ext uri="{FF2B5EF4-FFF2-40B4-BE49-F238E27FC236}">
                <a16:creationId xmlns:a16="http://schemas.microsoft.com/office/drawing/2014/main" id="{1CB40961-7ACE-F9CB-B710-734A659671FC}"/>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4817656" y="1479460"/>
            <a:ext cx="6267926" cy="5119603"/>
          </a:xfrm>
          <a:prstGeom prst="rect">
            <a:avLst/>
          </a:prstGeom>
        </p:spPr>
      </p:pic>
      <p:sp>
        <p:nvSpPr>
          <p:cNvPr id="3" name="TextBox 2">
            <a:extLst>
              <a:ext uri="{FF2B5EF4-FFF2-40B4-BE49-F238E27FC236}">
                <a16:creationId xmlns:a16="http://schemas.microsoft.com/office/drawing/2014/main" id="{096A5062-B13D-FF81-E247-3113A1DB6E3F}"/>
              </a:ext>
            </a:extLst>
          </p:cNvPr>
          <p:cNvSpPr txBox="1"/>
          <p:nvPr/>
        </p:nvSpPr>
        <p:spPr>
          <a:xfrm>
            <a:off x="1104900" y="1479460"/>
            <a:ext cx="3652371" cy="3416320"/>
          </a:xfrm>
          <a:prstGeom prst="rect">
            <a:avLst/>
          </a:prstGeom>
          <a:noFill/>
        </p:spPr>
        <p:txBody>
          <a:bodyPr wrap="square" rtlCol="0">
            <a:spAutoFit/>
          </a:bodyPr>
          <a:lstStyle/>
          <a:p>
            <a:r>
              <a:rPr lang="en-US" b="1" u="sng" dirty="0"/>
              <a:t>Script 2</a:t>
            </a:r>
          </a:p>
          <a:p>
            <a:pPr marL="342900" indent="-342900">
              <a:buFont typeface="+mj-lt"/>
              <a:buAutoNum type="arabicPeriod"/>
            </a:pPr>
            <a:r>
              <a:rPr lang="en-US" dirty="0"/>
              <a:t>Upvote the post under the cursor.</a:t>
            </a:r>
          </a:p>
          <a:p>
            <a:pPr marL="342900" indent="-342900">
              <a:buFont typeface="+mj-lt"/>
              <a:buAutoNum type="arabicPeriod"/>
            </a:pPr>
            <a:r>
              <a:rPr lang="en-US" dirty="0"/>
              <a:t>Scroll the screen down six posts.</a:t>
            </a:r>
          </a:p>
          <a:p>
            <a:pPr marL="342900" indent="-342900">
              <a:buFont typeface="+mj-lt"/>
              <a:buAutoNum type="arabicPeriod"/>
            </a:pPr>
            <a:r>
              <a:rPr lang="en-US" dirty="0"/>
              <a:t>Switch the scroll direction.</a:t>
            </a:r>
          </a:p>
          <a:p>
            <a:pPr marL="342900" indent="-342900">
              <a:buFont typeface="+mj-lt"/>
              <a:buAutoNum type="arabicPeriod"/>
            </a:pPr>
            <a:r>
              <a:rPr lang="en-US" dirty="0"/>
              <a:t>Upvote the post under the cursor.</a:t>
            </a:r>
          </a:p>
          <a:p>
            <a:pPr marL="342900" indent="-342900">
              <a:buFont typeface="+mj-lt"/>
              <a:buAutoNum type="arabicPeriod"/>
            </a:pPr>
            <a:r>
              <a:rPr lang="en-US" dirty="0"/>
              <a:t>Scroll the screen up three posts.</a:t>
            </a:r>
          </a:p>
          <a:p>
            <a:pPr marL="342900" indent="-342900">
              <a:buFont typeface="+mj-lt"/>
              <a:buAutoNum type="arabicPeriod"/>
            </a:pPr>
            <a:r>
              <a:rPr lang="en-US" dirty="0"/>
              <a:t>Downvote the post under the cursor.</a:t>
            </a:r>
          </a:p>
        </p:txBody>
      </p:sp>
    </p:spTree>
    <p:extLst>
      <p:ext uri="{BB962C8B-B14F-4D97-AF65-F5344CB8AC3E}">
        <p14:creationId xmlns:p14="http://schemas.microsoft.com/office/powerpoint/2010/main" val="3637391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B0673B-A85A-89C3-0996-FC8D6E428D8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E356B53-2DE5-8F17-50CD-1CF41BD8451D}"/>
              </a:ext>
            </a:extLst>
          </p:cNvPr>
          <p:cNvSpPr>
            <a:spLocks noGrp="1"/>
          </p:cNvSpPr>
          <p:nvPr>
            <p:ph type="title"/>
          </p:nvPr>
        </p:nvSpPr>
        <p:spPr/>
        <p:txBody>
          <a:bodyPr/>
          <a:lstStyle/>
          <a:p>
            <a:r>
              <a:rPr lang="en-US" dirty="0"/>
              <a:t>Slope Threshold Evaluation – Script 3 Results</a:t>
            </a:r>
          </a:p>
        </p:txBody>
      </p:sp>
      <p:pic>
        <p:nvPicPr>
          <p:cNvPr id="4" name="Picture 3">
            <a:extLst>
              <a:ext uri="{FF2B5EF4-FFF2-40B4-BE49-F238E27FC236}">
                <a16:creationId xmlns:a16="http://schemas.microsoft.com/office/drawing/2014/main" id="{773873AD-3A5A-0212-B174-5221A0CFD525}"/>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4817656" y="1479460"/>
            <a:ext cx="6267926" cy="5119603"/>
          </a:xfrm>
          <a:prstGeom prst="rect">
            <a:avLst/>
          </a:prstGeom>
        </p:spPr>
      </p:pic>
      <p:sp>
        <p:nvSpPr>
          <p:cNvPr id="3" name="TextBox 2">
            <a:extLst>
              <a:ext uri="{FF2B5EF4-FFF2-40B4-BE49-F238E27FC236}">
                <a16:creationId xmlns:a16="http://schemas.microsoft.com/office/drawing/2014/main" id="{73CF20A7-7591-875F-1597-0CBD8231CECF}"/>
              </a:ext>
            </a:extLst>
          </p:cNvPr>
          <p:cNvSpPr txBox="1"/>
          <p:nvPr/>
        </p:nvSpPr>
        <p:spPr>
          <a:xfrm>
            <a:off x="1104900" y="1479460"/>
            <a:ext cx="3652371" cy="5632311"/>
          </a:xfrm>
          <a:prstGeom prst="rect">
            <a:avLst/>
          </a:prstGeom>
          <a:noFill/>
        </p:spPr>
        <p:txBody>
          <a:bodyPr wrap="square" rtlCol="0">
            <a:spAutoFit/>
          </a:bodyPr>
          <a:lstStyle/>
          <a:p>
            <a:r>
              <a:rPr lang="en-US" b="1" u="sng" dirty="0"/>
              <a:t>Script 3</a:t>
            </a:r>
          </a:p>
          <a:p>
            <a:pPr marL="342900" indent="-342900">
              <a:buFont typeface="+mj-lt"/>
              <a:buAutoNum type="arabicPeriod"/>
            </a:pPr>
            <a:r>
              <a:rPr lang="en-US" kern="100" dirty="0">
                <a:effectLst/>
                <a:ea typeface="Aptos" panose="020B0004020202020204" pitchFamily="34" charset="0"/>
                <a:cs typeface="Times New Roman" panose="02020603050405020304" pitchFamily="18" charset="0"/>
              </a:rPr>
              <a:t>Scroll the screen down two posts.</a:t>
            </a:r>
          </a:p>
          <a:p>
            <a:pPr marL="342900" indent="-342900">
              <a:buFont typeface="+mj-lt"/>
              <a:buAutoNum type="arabicPeriod"/>
            </a:pPr>
            <a:r>
              <a:rPr lang="en-US" dirty="0"/>
              <a:t>Downvote the post under the cursor.</a:t>
            </a:r>
          </a:p>
          <a:p>
            <a:pPr marL="342900" indent="-342900">
              <a:buFont typeface="+mj-lt"/>
              <a:buAutoNum type="arabicPeriod"/>
            </a:pPr>
            <a:r>
              <a:rPr lang="en-US" dirty="0"/>
              <a:t>Scroll the screen down two posts.</a:t>
            </a:r>
          </a:p>
          <a:p>
            <a:pPr marL="342900" indent="-342900">
              <a:buFont typeface="+mj-lt"/>
              <a:buAutoNum type="arabicPeriod"/>
            </a:pPr>
            <a:r>
              <a:rPr lang="en-US" dirty="0"/>
              <a:t>Switch the scroll direction.</a:t>
            </a:r>
          </a:p>
          <a:p>
            <a:pPr marL="342900" indent="-342900">
              <a:buFont typeface="+mj-lt"/>
              <a:buAutoNum type="arabicPeriod"/>
            </a:pPr>
            <a:r>
              <a:rPr lang="en-US" dirty="0"/>
              <a:t>Downvote the post under the cursor.</a:t>
            </a:r>
          </a:p>
          <a:p>
            <a:pPr marL="342900" indent="-342900">
              <a:buFont typeface="+mj-lt"/>
              <a:buAutoNum type="arabicPeriod"/>
            </a:pPr>
            <a:r>
              <a:rPr lang="en-US" dirty="0"/>
              <a:t>Scroll the screen up three posts.</a:t>
            </a:r>
          </a:p>
          <a:p>
            <a:pPr marL="342900" indent="-342900">
              <a:buFont typeface="+mj-lt"/>
              <a:buAutoNum type="arabicPeriod"/>
            </a:pPr>
            <a:r>
              <a:rPr lang="en-US" dirty="0"/>
              <a:t>Upvote the post under the cursor.</a:t>
            </a:r>
          </a:p>
          <a:p>
            <a:pPr marL="342900" indent="-342900">
              <a:buFont typeface="+mj-lt"/>
              <a:buAutoNum type="arabicPeriod"/>
            </a:pPr>
            <a:r>
              <a:rPr lang="en-US" dirty="0"/>
              <a:t>Switch the scroll direction.</a:t>
            </a:r>
          </a:p>
          <a:p>
            <a:pPr marL="342900" indent="-342900">
              <a:buFont typeface="+mj-lt"/>
              <a:buAutoNum type="arabicPeriod"/>
            </a:pPr>
            <a:r>
              <a:rPr lang="en-US" dirty="0"/>
              <a:t>Scroll the screen down one post.</a:t>
            </a:r>
          </a:p>
          <a:p>
            <a:pPr marL="342900" indent="-342900">
              <a:buFont typeface="+mj-lt"/>
              <a:buAutoNum type="arabicPeriod"/>
            </a:pPr>
            <a:r>
              <a:rPr lang="en-US" dirty="0"/>
              <a:t>Upvote the post under the cursor.</a:t>
            </a:r>
          </a:p>
          <a:p>
            <a:pPr marL="342900" indent="-342900">
              <a:buFont typeface="+mj-lt"/>
              <a:buAutoNum type="arabicPeriod"/>
            </a:pPr>
            <a:endParaRPr lang="en-US" dirty="0"/>
          </a:p>
        </p:txBody>
      </p:sp>
    </p:spTree>
    <p:extLst>
      <p:ext uri="{BB962C8B-B14F-4D97-AF65-F5344CB8AC3E}">
        <p14:creationId xmlns:p14="http://schemas.microsoft.com/office/powerpoint/2010/main" val="450683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4E8577-2779-DA1C-6514-16CA9B592C1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60DF117-CC9E-9BB9-0465-6042D069D13C}"/>
              </a:ext>
            </a:extLst>
          </p:cNvPr>
          <p:cNvSpPr>
            <a:spLocks noGrp="1"/>
          </p:cNvSpPr>
          <p:nvPr>
            <p:ph type="title"/>
          </p:nvPr>
        </p:nvSpPr>
        <p:spPr/>
        <p:txBody>
          <a:bodyPr/>
          <a:lstStyle/>
          <a:p>
            <a:r>
              <a:rPr lang="en-US" dirty="0"/>
              <a:t>Slope Threshold Evaluation – Total Sum of All 3 Scripts</a:t>
            </a:r>
          </a:p>
        </p:txBody>
      </p:sp>
      <p:pic>
        <p:nvPicPr>
          <p:cNvPr id="4" name="Picture 3" descr="A screenshot of a graph&#10;&#10;Description automatically generated">
            <a:extLst>
              <a:ext uri="{FF2B5EF4-FFF2-40B4-BE49-F238E27FC236}">
                <a16:creationId xmlns:a16="http://schemas.microsoft.com/office/drawing/2014/main" id="{12624255-556E-B2CD-32BD-AA36C65BA2A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4900" y="1465859"/>
            <a:ext cx="6267926" cy="5119604"/>
          </a:xfrm>
          <a:prstGeom prst="rect">
            <a:avLst/>
          </a:prstGeom>
        </p:spPr>
      </p:pic>
      <p:sp>
        <p:nvSpPr>
          <p:cNvPr id="3" name="TextBox 2">
            <a:extLst>
              <a:ext uri="{FF2B5EF4-FFF2-40B4-BE49-F238E27FC236}">
                <a16:creationId xmlns:a16="http://schemas.microsoft.com/office/drawing/2014/main" id="{5015F26B-1655-A2D3-3513-3E118AD35B22}"/>
              </a:ext>
            </a:extLst>
          </p:cNvPr>
          <p:cNvSpPr txBox="1"/>
          <p:nvPr/>
        </p:nvSpPr>
        <p:spPr>
          <a:xfrm>
            <a:off x="7475278" y="1455639"/>
            <a:ext cx="3610304" cy="5693866"/>
          </a:xfrm>
          <a:prstGeom prst="rect">
            <a:avLst/>
          </a:prstGeom>
          <a:noFill/>
        </p:spPr>
        <p:txBody>
          <a:bodyPr wrap="square" rtlCol="0">
            <a:spAutoFit/>
          </a:bodyPr>
          <a:lstStyle/>
          <a:p>
            <a:pPr marL="285750" indent="-285750">
              <a:buFont typeface="Arial" panose="020B0604020202020204" pitchFamily="34" charset="0"/>
              <a:buChar char="•"/>
            </a:pPr>
            <a:r>
              <a:rPr lang="en-US" sz="1600" dirty="0"/>
              <a:t>29 out of 32 Scroll Screen actions were correctly detected, giving an accuracy of 90.63%.</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12 out of 12 Switch Scroll Direction actions were correctly detected, giving an accuracy of 100%.</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15 out of 16 Upvote Post actions were correctly detected, giving an accuracy of 92.31%.</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12 out of 13 Downvote Post actions were correctly detected, giving an accuracy of 92.31%</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68 out of 73 actions were correctly detected, giving a total accuracy of 93.15%</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endParaRPr lang="en-US" sz="1600" dirty="0"/>
          </a:p>
        </p:txBody>
      </p:sp>
    </p:spTree>
    <p:extLst>
      <p:ext uri="{BB962C8B-B14F-4D97-AF65-F5344CB8AC3E}">
        <p14:creationId xmlns:p14="http://schemas.microsoft.com/office/powerpoint/2010/main" val="792654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611436-8F22-D9B8-DE19-2E82AFCAD5B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99896A3-A9C8-071E-E139-9D47D5CD133D}"/>
              </a:ext>
            </a:extLst>
          </p:cNvPr>
          <p:cNvSpPr>
            <a:spLocks noGrp="1"/>
          </p:cNvSpPr>
          <p:nvPr>
            <p:ph type="title"/>
          </p:nvPr>
        </p:nvSpPr>
        <p:spPr>
          <a:xfrm>
            <a:off x="1104900" y="76200"/>
            <a:ext cx="9980682" cy="1096962"/>
          </a:xfrm>
        </p:spPr>
        <p:txBody>
          <a:bodyPr anchor="b">
            <a:normAutofit/>
          </a:bodyPr>
          <a:lstStyle/>
          <a:p>
            <a:r>
              <a:rPr lang="en-US" sz="2800" dirty="0"/>
              <a:t>Detecting Blows Using a Pressure Threshold</a:t>
            </a:r>
          </a:p>
        </p:txBody>
      </p:sp>
      <p:sp>
        <p:nvSpPr>
          <p:cNvPr id="13" name="Text Placeholder 2">
            <a:extLst>
              <a:ext uri="{FF2B5EF4-FFF2-40B4-BE49-F238E27FC236}">
                <a16:creationId xmlns:a16="http://schemas.microsoft.com/office/drawing/2014/main" id="{27B12D74-9897-5B30-2E31-FA639CF7D469}"/>
              </a:ext>
            </a:extLst>
          </p:cNvPr>
          <p:cNvSpPr>
            <a:spLocks noGrp="1"/>
          </p:cNvSpPr>
          <p:nvPr>
            <p:ph type="body" sz="half" idx="2"/>
          </p:nvPr>
        </p:nvSpPr>
        <p:spPr>
          <a:xfrm>
            <a:off x="1104900" y="1600200"/>
            <a:ext cx="3396996" cy="4572000"/>
          </a:xfrm>
        </p:spPr>
        <p:txBody>
          <a:bodyPr/>
          <a:lstStyle/>
          <a:p>
            <a:r>
              <a:rPr lang="en-US" b="1" u="sng" dirty="0"/>
              <a:t>Methodology</a:t>
            </a:r>
          </a:p>
          <a:p>
            <a:pPr marL="285750" indent="-285750">
              <a:buFont typeface="Arial" panose="020B0604020202020204" pitchFamily="34" charset="0"/>
              <a:buChar char="•"/>
            </a:pPr>
            <a:r>
              <a:rPr lang="en-US" dirty="0"/>
              <a:t>Use a threshold based on the current pressure value.</a:t>
            </a:r>
          </a:p>
          <a:p>
            <a:pPr marL="285750" indent="-285750">
              <a:buFont typeface="Arial" panose="020B0604020202020204" pitchFamily="34" charset="0"/>
              <a:buChar char="•"/>
            </a:pPr>
            <a:r>
              <a:rPr lang="en-US" dirty="0"/>
              <a:t>If the absolute value of the current pressure value is above the specified threshold consider the current data point an outlier and part of a blow.</a:t>
            </a:r>
          </a:p>
          <a:p>
            <a:pPr marL="285750" indent="-285750">
              <a:buFont typeface="Arial" panose="020B0604020202020204" pitchFamily="34" charset="0"/>
              <a:buChar char="•"/>
            </a:pPr>
            <a:r>
              <a:rPr lang="en-US" dirty="0"/>
              <a:t>Three outlier data points within a 450 </a:t>
            </a:r>
            <a:r>
              <a:rPr lang="en-US" dirty="0" err="1"/>
              <a:t>ms</a:t>
            </a:r>
            <a:r>
              <a:rPr lang="en-US" dirty="0"/>
              <a:t> time window trigger a blow event.</a:t>
            </a:r>
          </a:p>
        </p:txBody>
      </p:sp>
      <p:pic>
        <p:nvPicPr>
          <p:cNvPr id="12" name="Picture 11">
            <a:extLst>
              <a:ext uri="{FF2B5EF4-FFF2-40B4-BE49-F238E27FC236}">
                <a16:creationId xmlns:a16="http://schemas.microsoft.com/office/drawing/2014/main" id="{5C3D5913-2756-5F58-2F48-C23F1F2D717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669592" y="1600200"/>
            <a:ext cx="6415989" cy="3972911"/>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673973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32B200-CD78-83F0-09C1-A7829C7BD58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BCD1A9B-AC55-D437-6587-376FF717F5B3}"/>
              </a:ext>
            </a:extLst>
          </p:cNvPr>
          <p:cNvSpPr>
            <a:spLocks noGrp="1"/>
          </p:cNvSpPr>
          <p:nvPr>
            <p:ph type="title"/>
          </p:nvPr>
        </p:nvSpPr>
        <p:spPr/>
        <p:txBody>
          <a:bodyPr/>
          <a:lstStyle/>
          <a:p>
            <a:r>
              <a:rPr lang="en-US" dirty="0"/>
              <a:t>Experimentation with Barometer Sensor</a:t>
            </a:r>
          </a:p>
        </p:txBody>
      </p:sp>
    </p:spTree>
    <p:extLst>
      <p:ext uri="{BB962C8B-B14F-4D97-AF65-F5344CB8AC3E}">
        <p14:creationId xmlns:p14="http://schemas.microsoft.com/office/powerpoint/2010/main" val="23693896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AB7740-5815-7622-70E1-3497D8EFA9B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4309E7C-1EFE-A04B-CC49-A081ABE5E145}"/>
              </a:ext>
            </a:extLst>
          </p:cNvPr>
          <p:cNvSpPr>
            <a:spLocks noGrp="1"/>
          </p:cNvSpPr>
          <p:nvPr>
            <p:ph type="title"/>
          </p:nvPr>
        </p:nvSpPr>
        <p:spPr/>
        <p:txBody>
          <a:bodyPr/>
          <a:lstStyle/>
          <a:p>
            <a:r>
              <a:rPr lang="en-US" dirty="0"/>
              <a:t>Pressure Threshold High-Pass Filter</a:t>
            </a:r>
          </a:p>
        </p:txBody>
      </p:sp>
      <p:pic>
        <p:nvPicPr>
          <p:cNvPr id="4" name="Picture 3" descr="A blue line with white text&#10;&#10;Description automatically generated">
            <a:extLst>
              <a:ext uri="{FF2B5EF4-FFF2-40B4-BE49-F238E27FC236}">
                <a16:creationId xmlns:a16="http://schemas.microsoft.com/office/drawing/2014/main" id="{412DEF44-DB8C-9869-D34B-8009EC7ECD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0157" y="3427305"/>
            <a:ext cx="4810071" cy="2956034"/>
          </a:xfrm>
          <a:prstGeom prst="rect">
            <a:avLst/>
          </a:prstGeom>
          <a:ln>
            <a:solidFill>
              <a:schemeClr val="tx2"/>
            </a:solidFill>
          </a:ln>
        </p:spPr>
      </p:pic>
      <p:pic>
        <p:nvPicPr>
          <p:cNvPr id="6" name="Picture 5">
            <a:extLst>
              <a:ext uri="{FF2B5EF4-FFF2-40B4-BE49-F238E27FC236}">
                <a16:creationId xmlns:a16="http://schemas.microsoft.com/office/drawing/2014/main" id="{2AD37123-709C-DE98-F0CE-D0DF2583417E}"/>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307627" y="3427305"/>
            <a:ext cx="4655323" cy="2954339"/>
          </a:xfrm>
          <a:prstGeom prst="rect">
            <a:avLst/>
          </a:prstGeom>
          <a:ln>
            <a:solidFill>
              <a:schemeClr val="tx2"/>
            </a:solidFill>
          </a:ln>
        </p:spPr>
      </p:pic>
      <p:sp>
        <p:nvSpPr>
          <p:cNvPr id="3" name="TextBox 2">
            <a:extLst>
              <a:ext uri="{FF2B5EF4-FFF2-40B4-BE49-F238E27FC236}">
                <a16:creationId xmlns:a16="http://schemas.microsoft.com/office/drawing/2014/main" id="{45BF31EE-36F5-C30B-0C13-D2D87607A101}"/>
              </a:ext>
            </a:extLst>
          </p:cNvPr>
          <p:cNvSpPr txBox="1"/>
          <p:nvPr/>
        </p:nvSpPr>
        <p:spPr>
          <a:xfrm>
            <a:off x="1104901" y="1508664"/>
            <a:ext cx="4900585" cy="1754326"/>
          </a:xfrm>
          <a:prstGeom prst="rect">
            <a:avLst/>
          </a:prstGeom>
          <a:noFill/>
        </p:spPr>
        <p:txBody>
          <a:bodyPr wrap="square" rtlCol="0">
            <a:spAutoFit/>
          </a:bodyPr>
          <a:lstStyle/>
          <a:p>
            <a:r>
              <a:rPr lang="en-US" b="1" u="sng" dirty="0"/>
              <a:t>Ambient Pressure Issue</a:t>
            </a:r>
          </a:p>
          <a:p>
            <a:r>
              <a:rPr lang="en-US" dirty="0"/>
              <a:t>As the ambient pressure changes throughout the day due to temperature and weather changes, a constant threshold value would become outdated and fail to properly detect outliers</a:t>
            </a:r>
          </a:p>
        </p:txBody>
      </p:sp>
      <p:sp>
        <p:nvSpPr>
          <p:cNvPr id="5" name="TextBox 4">
            <a:extLst>
              <a:ext uri="{FF2B5EF4-FFF2-40B4-BE49-F238E27FC236}">
                <a16:creationId xmlns:a16="http://schemas.microsoft.com/office/drawing/2014/main" id="{C45CA9A4-A14C-3C5F-DE80-5768BCD2521C}"/>
              </a:ext>
            </a:extLst>
          </p:cNvPr>
          <p:cNvSpPr txBox="1"/>
          <p:nvPr/>
        </p:nvSpPr>
        <p:spPr>
          <a:xfrm>
            <a:off x="6184997" y="1508664"/>
            <a:ext cx="4900585" cy="2031325"/>
          </a:xfrm>
          <a:prstGeom prst="rect">
            <a:avLst/>
          </a:prstGeom>
          <a:noFill/>
        </p:spPr>
        <p:txBody>
          <a:bodyPr wrap="square" rtlCol="0">
            <a:spAutoFit/>
          </a:bodyPr>
          <a:lstStyle/>
          <a:p>
            <a:r>
              <a:rPr lang="en-US" b="1" u="sng" dirty="0"/>
              <a:t>High-Pass Filter Solution</a:t>
            </a:r>
          </a:p>
          <a:p>
            <a:r>
              <a:rPr lang="en-US" dirty="0"/>
              <a:t>A high-pass infinite-impulse response filter can use a cutoff frequency, 1/ (5 * 60) Hz in this case, to filter out low-frequency changes in the ambient pressure, allowing for the use of a constant threshold value of 0.20 </a:t>
            </a:r>
            <a:r>
              <a:rPr lang="en-US" dirty="0" err="1"/>
              <a:t>hPa</a:t>
            </a:r>
            <a:r>
              <a:rPr lang="en-US" dirty="0"/>
              <a:t>.</a:t>
            </a:r>
          </a:p>
          <a:p>
            <a:endParaRPr lang="en-US" dirty="0"/>
          </a:p>
        </p:txBody>
      </p:sp>
    </p:spTree>
    <p:extLst>
      <p:ext uri="{BB962C8B-B14F-4D97-AF65-F5344CB8AC3E}">
        <p14:creationId xmlns:p14="http://schemas.microsoft.com/office/powerpoint/2010/main" val="753573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D3E708-D101-99B1-D3A7-A2B5E5CA7D0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CD6C1C6-3FFD-3EEB-9488-5E6AFFA9C22B}"/>
              </a:ext>
            </a:extLst>
          </p:cNvPr>
          <p:cNvSpPr>
            <a:spLocks noGrp="1"/>
          </p:cNvSpPr>
          <p:nvPr>
            <p:ph type="title"/>
          </p:nvPr>
        </p:nvSpPr>
        <p:spPr>
          <a:xfrm>
            <a:off x="1104900" y="76200"/>
            <a:ext cx="9980682" cy="1096962"/>
          </a:xfrm>
        </p:spPr>
        <p:txBody>
          <a:bodyPr anchor="b">
            <a:normAutofit/>
          </a:bodyPr>
          <a:lstStyle/>
          <a:p>
            <a:r>
              <a:rPr lang="en-US" dirty="0"/>
              <a:t>Pressure Threshold High-Pass Filter Implementation</a:t>
            </a:r>
          </a:p>
        </p:txBody>
      </p:sp>
      <p:pic>
        <p:nvPicPr>
          <p:cNvPr id="7" name="Picture 6" descr="A computer screen with text on it&#10;&#10;Description automatically generated">
            <a:extLst>
              <a:ext uri="{FF2B5EF4-FFF2-40B4-BE49-F238E27FC236}">
                <a16:creationId xmlns:a16="http://schemas.microsoft.com/office/drawing/2014/main" id="{17EA056F-25D8-9298-20C6-AFE755DEBF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4899" y="1403262"/>
            <a:ext cx="9980681" cy="5006993"/>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208474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82336F-6D97-4F2F-3C03-BAA29F208604}"/>
              </a:ext>
            </a:extLst>
          </p:cNvPr>
          <p:cNvSpPr>
            <a:spLocks noGrp="1"/>
          </p:cNvSpPr>
          <p:nvPr>
            <p:ph type="title"/>
          </p:nvPr>
        </p:nvSpPr>
        <p:spPr/>
        <p:txBody>
          <a:bodyPr>
            <a:normAutofit/>
          </a:bodyPr>
          <a:lstStyle/>
          <a:p>
            <a:r>
              <a:rPr lang="en-US" sz="2800" dirty="0"/>
              <a:t>Pressure Threshold Implementation</a:t>
            </a:r>
          </a:p>
        </p:txBody>
      </p:sp>
      <p:pic>
        <p:nvPicPr>
          <p:cNvPr id="6" name="Picture 5" descr="A screenshot of a computer program&#10;&#10;Description automatically generated">
            <a:extLst>
              <a:ext uri="{FF2B5EF4-FFF2-40B4-BE49-F238E27FC236}">
                <a16:creationId xmlns:a16="http://schemas.microsoft.com/office/drawing/2014/main" id="{EEE61ED4-183F-DA40-1783-5263FAC2D7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41071" y="1363426"/>
            <a:ext cx="5344511" cy="5418374"/>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 name="TextBox 2">
            <a:extLst>
              <a:ext uri="{FF2B5EF4-FFF2-40B4-BE49-F238E27FC236}">
                <a16:creationId xmlns:a16="http://schemas.microsoft.com/office/drawing/2014/main" id="{EE6C87DB-520C-C836-DC4B-102FB77C415D}"/>
              </a:ext>
            </a:extLst>
          </p:cNvPr>
          <p:cNvSpPr txBox="1"/>
          <p:nvPr/>
        </p:nvSpPr>
        <p:spPr>
          <a:xfrm>
            <a:off x="1104900" y="1687344"/>
            <a:ext cx="4554921" cy="4770537"/>
          </a:xfrm>
          <a:prstGeom prst="rect">
            <a:avLst/>
          </a:prstGeom>
          <a:noFill/>
        </p:spPr>
        <p:txBody>
          <a:bodyPr wrap="square" rtlCol="0">
            <a:spAutoFit/>
          </a:bodyPr>
          <a:lstStyle/>
          <a:p>
            <a:pPr marL="285750" indent="-285750">
              <a:buFont typeface="Arial" panose="020B0604020202020204" pitchFamily="34" charset="0"/>
              <a:buChar char="•"/>
            </a:pPr>
            <a:r>
              <a:rPr lang="en-US" sz="1600" dirty="0"/>
              <a:t>Lines 25 – 31 initialize and reset the high-pass filter.</a:t>
            </a:r>
          </a:p>
          <a:p>
            <a:endParaRPr lang="en-US" sz="1600" dirty="0"/>
          </a:p>
          <a:p>
            <a:pPr marL="285750" indent="-285750">
              <a:buFont typeface="Arial" panose="020B0604020202020204" pitchFamily="34" charset="0"/>
              <a:buChar char="•"/>
            </a:pPr>
            <a:r>
              <a:rPr lang="en-US" sz="1600" dirty="0"/>
              <a:t>Line 36 applies the filter to the current data point.</a:t>
            </a:r>
          </a:p>
          <a:p>
            <a:endParaRPr lang="en-US" sz="1600" dirty="0"/>
          </a:p>
          <a:p>
            <a:pPr marL="285750" indent="-285750">
              <a:buFont typeface="Arial" panose="020B0604020202020204" pitchFamily="34" charset="0"/>
              <a:buChar char="•"/>
            </a:pPr>
            <a:r>
              <a:rPr lang="en-US" sz="1600" dirty="0"/>
              <a:t>Lines 39 – 44 check if the last recorded blow data is out of date and deletes it if it is. If at least 3 data points were recorded the release event is triggered.</a:t>
            </a:r>
          </a:p>
          <a:p>
            <a:endParaRPr lang="en-US" sz="1600" dirty="0"/>
          </a:p>
          <a:p>
            <a:pPr marL="285750" indent="-285750">
              <a:buFont typeface="Arial" panose="020B0604020202020204" pitchFamily="34" charset="0"/>
              <a:buChar char="•"/>
            </a:pPr>
            <a:r>
              <a:rPr lang="en-US" sz="1600" dirty="0"/>
              <a:t>Line 46 – 52 checks if the filtered data is greater than the anomaly threshold and records it if it is. If at least 3 data points have been recorded a blow even is triggered.</a:t>
            </a:r>
          </a:p>
          <a:p>
            <a:endParaRPr lang="en-US" sz="1600" dirty="0"/>
          </a:p>
          <a:p>
            <a:pPr marL="285750" indent="-285750">
              <a:buFont typeface="Arial" panose="020B0604020202020204" pitchFamily="34" charset="0"/>
              <a:buChar char="•"/>
            </a:pPr>
            <a:r>
              <a:rPr lang="en-US" sz="1600" dirty="0"/>
              <a:t>Line 54 updates the filter if the current data is not considered an anomaly/outlier.</a:t>
            </a:r>
          </a:p>
        </p:txBody>
      </p:sp>
    </p:spTree>
    <p:extLst>
      <p:ext uri="{BB962C8B-B14F-4D97-AF65-F5344CB8AC3E}">
        <p14:creationId xmlns:p14="http://schemas.microsoft.com/office/powerpoint/2010/main" val="14810417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2FE3AA-E839-89C7-0346-0F42DE635D1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FD6AA37-B53C-C2C2-D668-DB2FA33CB3B3}"/>
              </a:ext>
            </a:extLst>
          </p:cNvPr>
          <p:cNvSpPr>
            <a:spLocks noGrp="1"/>
          </p:cNvSpPr>
          <p:nvPr>
            <p:ph type="title"/>
          </p:nvPr>
        </p:nvSpPr>
        <p:spPr/>
        <p:txBody>
          <a:bodyPr/>
          <a:lstStyle/>
          <a:p>
            <a:r>
              <a:rPr lang="en-US" dirty="0"/>
              <a:t>Pressure Threshold Evaluation – Script 1 Results</a:t>
            </a:r>
          </a:p>
        </p:txBody>
      </p:sp>
      <p:pic>
        <p:nvPicPr>
          <p:cNvPr id="4" name="Picture 3">
            <a:extLst>
              <a:ext uri="{FF2B5EF4-FFF2-40B4-BE49-F238E27FC236}">
                <a16:creationId xmlns:a16="http://schemas.microsoft.com/office/drawing/2014/main" id="{5303E7C0-C491-033D-487C-6760EC216776}"/>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4817656" y="1479460"/>
            <a:ext cx="6267926" cy="5119603"/>
          </a:xfrm>
          <a:prstGeom prst="rect">
            <a:avLst/>
          </a:prstGeom>
        </p:spPr>
      </p:pic>
      <p:sp>
        <p:nvSpPr>
          <p:cNvPr id="3" name="TextBox 2">
            <a:extLst>
              <a:ext uri="{FF2B5EF4-FFF2-40B4-BE49-F238E27FC236}">
                <a16:creationId xmlns:a16="http://schemas.microsoft.com/office/drawing/2014/main" id="{1699530D-2CBA-83C5-B852-564495E6D273}"/>
              </a:ext>
            </a:extLst>
          </p:cNvPr>
          <p:cNvSpPr txBox="1"/>
          <p:nvPr/>
        </p:nvSpPr>
        <p:spPr>
          <a:xfrm>
            <a:off x="1104900" y="1479460"/>
            <a:ext cx="3652371" cy="3139321"/>
          </a:xfrm>
          <a:prstGeom prst="rect">
            <a:avLst/>
          </a:prstGeom>
          <a:noFill/>
        </p:spPr>
        <p:txBody>
          <a:bodyPr wrap="square" rtlCol="0">
            <a:spAutoFit/>
          </a:bodyPr>
          <a:lstStyle/>
          <a:p>
            <a:r>
              <a:rPr lang="en-US" b="1" u="sng" dirty="0"/>
              <a:t>Script 1</a:t>
            </a:r>
          </a:p>
          <a:p>
            <a:pPr marL="342900" indent="-342900">
              <a:buFont typeface="+mj-lt"/>
              <a:buAutoNum type="arabicPeriod"/>
            </a:pPr>
            <a:r>
              <a:rPr lang="en-US" kern="100" dirty="0">
                <a:effectLst/>
                <a:ea typeface="Aptos" panose="020B0004020202020204" pitchFamily="34" charset="0"/>
                <a:cs typeface="Times New Roman" panose="02020603050405020304" pitchFamily="18" charset="0"/>
              </a:rPr>
              <a:t>Scroll the screen down three posts.</a:t>
            </a:r>
          </a:p>
          <a:p>
            <a:pPr marL="342900" indent="-342900">
              <a:buFont typeface="+mj-lt"/>
              <a:buAutoNum type="arabicPeriod"/>
            </a:pPr>
            <a:r>
              <a:rPr lang="en-US" kern="100" dirty="0">
                <a:cs typeface="Times New Roman" panose="02020603050405020304" pitchFamily="18" charset="0"/>
              </a:rPr>
              <a:t>Switch the scroll direction.</a:t>
            </a:r>
          </a:p>
          <a:p>
            <a:pPr marL="342900" indent="-342900">
              <a:buFont typeface="+mj-lt"/>
              <a:buAutoNum type="arabicPeriod"/>
            </a:pPr>
            <a:r>
              <a:rPr lang="en-US" kern="100" dirty="0">
                <a:cs typeface="Times New Roman" panose="02020603050405020304" pitchFamily="18" charset="0"/>
              </a:rPr>
              <a:t>Scroll the screen up three posts.</a:t>
            </a:r>
          </a:p>
          <a:p>
            <a:pPr marL="342900" indent="-342900">
              <a:buFont typeface="+mj-lt"/>
              <a:buAutoNum type="arabicPeriod"/>
            </a:pPr>
            <a:r>
              <a:rPr lang="en-US" kern="100" dirty="0">
                <a:cs typeface="Times New Roman" panose="02020603050405020304" pitchFamily="18" charset="0"/>
              </a:rPr>
              <a:t>Upvote the post under the cursor.</a:t>
            </a:r>
          </a:p>
          <a:p>
            <a:pPr marL="342900" indent="-342900">
              <a:buFont typeface="+mj-lt"/>
              <a:buAutoNum type="arabicPeriod"/>
            </a:pPr>
            <a:r>
              <a:rPr lang="en-US" kern="100" dirty="0">
                <a:cs typeface="Times New Roman" panose="02020603050405020304" pitchFamily="18" charset="0"/>
              </a:rPr>
              <a:t>Downvote the post under the cursor.</a:t>
            </a:r>
            <a:endParaRPr lang="en-US" dirty="0"/>
          </a:p>
          <a:p>
            <a:pPr marL="342900" indent="-342900">
              <a:buFont typeface="+mj-lt"/>
              <a:buAutoNum type="arabicPeriod"/>
            </a:pPr>
            <a:endParaRPr lang="en-US" dirty="0"/>
          </a:p>
        </p:txBody>
      </p:sp>
    </p:spTree>
    <p:extLst>
      <p:ext uri="{BB962C8B-B14F-4D97-AF65-F5344CB8AC3E}">
        <p14:creationId xmlns:p14="http://schemas.microsoft.com/office/powerpoint/2010/main" val="4126795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BFAD13-006E-5E58-748B-81252E34D5C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83AC959-F530-7A0B-E1E9-0BD1CAA57709}"/>
              </a:ext>
            </a:extLst>
          </p:cNvPr>
          <p:cNvSpPr>
            <a:spLocks noGrp="1"/>
          </p:cNvSpPr>
          <p:nvPr>
            <p:ph type="title"/>
          </p:nvPr>
        </p:nvSpPr>
        <p:spPr/>
        <p:txBody>
          <a:bodyPr/>
          <a:lstStyle/>
          <a:p>
            <a:r>
              <a:rPr lang="en-US" dirty="0"/>
              <a:t>Pressure Threshold Evaluation – Script 2 Results</a:t>
            </a:r>
          </a:p>
        </p:txBody>
      </p:sp>
      <p:pic>
        <p:nvPicPr>
          <p:cNvPr id="4" name="Picture 3">
            <a:extLst>
              <a:ext uri="{FF2B5EF4-FFF2-40B4-BE49-F238E27FC236}">
                <a16:creationId xmlns:a16="http://schemas.microsoft.com/office/drawing/2014/main" id="{3124D1F3-6400-50A2-5B91-CB6D5E68C80E}"/>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4817656" y="1479460"/>
            <a:ext cx="6267926" cy="5119603"/>
          </a:xfrm>
          <a:prstGeom prst="rect">
            <a:avLst/>
          </a:prstGeom>
        </p:spPr>
      </p:pic>
      <p:sp>
        <p:nvSpPr>
          <p:cNvPr id="3" name="TextBox 2">
            <a:extLst>
              <a:ext uri="{FF2B5EF4-FFF2-40B4-BE49-F238E27FC236}">
                <a16:creationId xmlns:a16="http://schemas.microsoft.com/office/drawing/2014/main" id="{9E1E453A-612D-1855-B19C-A183905B3535}"/>
              </a:ext>
            </a:extLst>
          </p:cNvPr>
          <p:cNvSpPr txBox="1"/>
          <p:nvPr/>
        </p:nvSpPr>
        <p:spPr>
          <a:xfrm>
            <a:off x="1104900" y="1479460"/>
            <a:ext cx="3652371" cy="3416320"/>
          </a:xfrm>
          <a:prstGeom prst="rect">
            <a:avLst/>
          </a:prstGeom>
          <a:noFill/>
        </p:spPr>
        <p:txBody>
          <a:bodyPr wrap="square" rtlCol="0">
            <a:spAutoFit/>
          </a:bodyPr>
          <a:lstStyle/>
          <a:p>
            <a:r>
              <a:rPr lang="en-US" b="1" u="sng" dirty="0"/>
              <a:t>Script 2</a:t>
            </a:r>
          </a:p>
          <a:p>
            <a:pPr marL="342900" indent="-342900">
              <a:buFont typeface="+mj-lt"/>
              <a:buAutoNum type="arabicPeriod"/>
            </a:pPr>
            <a:r>
              <a:rPr lang="en-US" dirty="0"/>
              <a:t>Upvote the post under the cursor.</a:t>
            </a:r>
          </a:p>
          <a:p>
            <a:pPr marL="342900" indent="-342900">
              <a:buFont typeface="+mj-lt"/>
              <a:buAutoNum type="arabicPeriod"/>
            </a:pPr>
            <a:r>
              <a:rPr lang="en-US" dirty="0"/>
              <a:t>Scroll the screen down six posts.</a:t>
            </a:r>
          </a:p>
          <a:p>
            <a:pPr marL="342900" indent="-342900">
              <a:buFont typeface="+mj-lt"/>
              <a:buAutoNum type="arabicPeriod"/>
            </a:pPr>
            <a:r>
              <a:rPr lang="en-US" dirty="0"/>
              <a:t>Switch the scroll direction.</a:t>
            </a:r>
          </a:p>
          <a:p>
            <a:pPr marL="342900" indent="-342900">
              <a:buFont typeface="+mj-lt"/>
              <a:buAutoNum type="arabicPeriod"/>
            </a:pPr>
            <a:r>
              <a:rPr lang="en-US" dirty="0"/>
              <a:t>Upvote the post under the cursor.</a:t>
            </a:r>
          </a:p>
          <a:p>
            <a:pPr marL="342900" indent="-342900">
              <a:buFont typeface="+mj-lt"/>
              <a:buAutoNum type="arabicPeriod"/>
            </a:pPr>
            <a:r>
              <a:rPr lang="en-US" dirty="0"/>
              <a:t>Scroll the screen up three posts.</a:t>
            </a:r>
          </a:p>
          <a:p>
            <a:pPr marL="342900" indent="-342900">
              <a:buFont typeface="+mj-lt"/>
              <a:buAutoNum type="arabicPeriod"/>
            </a:pPr>
            <a:r>
              <a:rPr lang="en-US" dirty="0"/>
              <a:t>Downvote the post under the cursor.</a:t>
            </a:r>
          </a:p>
        </p:txBody>
      </p:sp>
    </p:spTree>
    <p:extLst>
      <p:ext uri="{BB962C8B-B14F-4D97-AF65-F5344CB8AC3E}">
        <p14:creationId xmlns:p14="http://schemas.microsoft.com/office/powerpoint/2010/main" val="3632079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9625FD-D4A2-B8BA-14B7-C708B39DA5E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2C55980-4263-A8B0-EFD5-71CA487CD50F}"/>
              </a:ext>
            </a:extLst>
          </p:cNvPr>
          <p:cNvSpPr>
            <a:spLocks noGrp="1"/>
          </p:cNvSpPr>
          <p:nvPr>
            <p:ph type="title"/>
          </p:nvPr>
        </p:nvSpPr>
        <p:spPr/>
        <p:txBody>
          <a:bodyPr/>
          <a:lstStyle/>
          <a:p>
            <a:r>
              <a:rPr lang="en-US" dirty="0"/>
              <a:t>Pressure Threshold Evaluation – Script 3 Results</a:t>
            </a:r>
          </a:p>
        </p:txBody>
      </p:sp>
      <p:pic>
        <p:nvPicPr>
          <p:cNvPr id="4" name="Picture 3">
            <a:extLst>
              <a:ext uri="{FF2B5EF4-FFF2-40B4-BE49-F238E27FC236}">
                <a16:creationId xmlns:a16="http://schemas.microsoft.com/office/drawing/2014/main" id="{30753BB6-8AC0-8B2E-FDBB-05DE8209240F}"/>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817656" y="1479460"/>
            <a:ext cx="6267926" cy="5119603"/>
          </a:xfrm>
          <a:prstGeom prst="rect">
            <a:avLst/>
          </a:prstGeom>
        </p:spPr>
      </p:pic>
      <p:sp>
        <p:nvSpPr>
          <p:cNvPr id="3" name="TextBox 2">
            <a:extLst>
              <a:ext uri="{FF2B5EF4-FFF2-40B4-BE49-F238E27FC236}">
                <a16:creationId xmlns:a16="http://schemas.microsoft.com/office/drawing/2014/main" id="{AC4B83A3-49FD-93DF-DDC8-848D07F44277}"/>
              </a:ext>
            </a:extLst>
          </p:cNvPr>
          <p:cNvSpPr txBox="1"/>
          <p:nvPr/>
        </p:nvSpPr>
        <p:spPr>
          <a:xfrm>
            <a:off x="1104900" y="1479460"/>
            <a:ext cx="3712756" cy="5632311"/>
          </a:xfrm>
          <a:prstGeom prst="rect">
            <a:avLst/>
          </a:prstGeom>
          <a:noFill/>
        </p:spPr>
        <p:txBody>
          <a:bodyPr wrap="square" rtlCol="0">
            <a:spAutoFit/>
          </a:bodyPr>
          <a:lstStyle/>
          <a:p>
            <a:r>
              <a:rPr lang="en-US" b="1" u="sng" dirty="0"/>
              <a:t>Script 3</a:t>
            </a:r>
          </a:p>
          <a:p>
            <a:pPr marL="342900" indent="-342900">
              <a:buFont typeface="+mj-lt"/>
              <a:buAutoNum type="arabicPeriod"/>
            </a:pPr>
            <a:r>
              <a:rPr lang="en-US" kern="100" dirty="0">
                <a:effectLst/>
                <a:ea typeface="Aptos" panose="020B0004020202020204" pitchFamily="34" charset="0"/>
                <a:cs typeface="Times New Roman" panose="02020603050405020304" pitchFamily="18" charset="0"/>
              </a:rPr>
              <a:t>Scroll the screen down two posts.</a:t>
            </a:r>
          </a:p>
          <a:p>
            <a:pPr marL="342900" indent="-342900">
              <a:buFont typeface="+mj-lt"/>
              <a:buAutoNum type="arabicPeriod"/>
            </a:pPr>
            <a:r>
              <a:rPr lang="en-US" dirty="0"/>
              <a:t>Downvote the post under the cursor.</a:t>
            </a:r>
          </a:p>
          <a:p>
            <a:pPr marL="342900" indent="-342900">
              <a:buFont typeface="+mj-lt"/>
              <a:buAutoNum type="arabicPeriod"/>
            </a:pPr>
            <a:r>
              <a:rPr lang="en-US" dirty="0"/>
              <a:t>Scroll the screen down two posts.</a:t>
            </a:r>
          </a:p>
          <a:p>
            <a:pPr marL="342900" indent="-342900">
              <a:buFont typeface="+mj-lt"/>
              <a:buAutoNum type="arabicPeriod"/>
            </a:pPr>
            <a:r>
              <a:rPr lang="en-US" dirty="0"/>
              <a:t>Switch the scroll direction.</a:t>
            </a:r>
          </a:p>
          <a:p>
            <a:pPr marL="342900" indent="-342900">
              <a:buFont typeface="+mj-lt"/>
              <a:buAutoNum type="arabicPeriod"/>
            </a:pPr>
            <a:r>
              <a:rPr lang="en-US" dirty="0"/>
              <a:t>Downvote the post under the cursor.</a:t>
            </a:r>
          </a:p>
          <a:p>
            <a:pPr marL="342900" indent="-342900">
              <a:buFont typeface="+mj-lt"/>
              <a:buAutoNum type="arabicPeriod"/>
            </a:pPr>
            <a:r>
              <a:rPr lang="en-US" dirty="0"/>
              <a:t>Scroll the screen up three posts.</a:t>
            </a:r>
          </a:p>
          <a:p>
            <a:pPr marL="342900" indent="-342900">
              <a:buFont typeface="+mj-lt"/>
              <a:buAutoNum type="arabicPeriod"/>
            </a:pPr>
            <a:r>
              <a:rPr lang="en-US" dirty="0"/>
              <a:t>Upvote the post under the cursor.</a:t>
            </a:r>
          </a:p>
          <a:p>
            <a:pPr marL="342900" indent="-342900">
              <a:buFont typeface="+mj-lt"/>
              <a:buAutoNum type="arabicPeriod"/>
            </a:pPr>
            <a:r>
              <a:rPr lang="en-US" dirty="0"/>
              <a:t>Switch the scroll direction.</a:t>
            </a:r>
          </a:p>
          <a:p>
            <a:pPr marL="342900" indent="-342900">
              <a:buFont typeface="+mj-lt"/>
              <a:buAutoNum type="arabicPeriod"/>
            </a:pPr>
            <a:r>
              <a:rPr lang="en-US" dirty="0"/>
              <a:t>Scroll the screen down one post.</a:t>
            </a:r>
          </a:p>
          <a:p>
            <a:pPr marL="342900" indent="-342900">
              <a:buFont typeface="+mj-lt"/>
              <a:buAutoNum type="arabicPeriod"/>
            </a:pPr>
            <a:r>
              <a:rPr lang="en-US" dirty="0"/>
              <a:t>Upvote the post under the cursor.</a:t>
            </a:r>
          </a:p>
          <a:p>
            <a:pPr marL="342900" indent="-342900">
              <a:buFont typeface="+mj-lt"/>
              <a:buAutoNum type="arabicPeriod"/>
            </a:pPr>
            <a:endParaRPr lang="en-US" dirty="0"/>
          </a:p>
        </p:txBody>
      </p:sp>
    </p:spTree>
    <p:extLst>
      <p:ext uri="{BB962C8B-B14F-4D97-AF65-F5344CB8AC3E}">
        <p14:creationId xmlns:p14="http://schemas.microsoft.com/office/powerpoint/2010/main" val="37961612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937290-C158-E203-49E7-B8BEAF3105C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C7746C2-E119-983A-9440-9E42693F6CCC}"/>
              </a:ext>
            </a:extLst>
          </p:cNvPr>
          <p:cNvSpPr>
            <a:spLocks noGrp="1"/>
          </p:cNvSpPr>
          <p:nvPr>
            <p:ph type="title"/>
          </p:nvPr>
        </p:nvSpPr>
        <p:spPr/>
        <p:txBody>
          <a:bodyPr/>
          <a:lstStyle/>
          <a:p>
            <a:r>
              <a:rPr lang="en-US" dirty="0"/>
              <a:t>Pressure Threshold Evaluation – Total Sum of All 3 Scripts</a:t>
            </a:r>
          </a:p>
        </p:txBody>
      </p:sp>
      <p:pic>
        <p:nvPicPr>
          <p:cNvPr id="4" name="Picture 3" descr="A screenshot of a graph&#10;&#10;Description automatically generated">
            <a:extLst>
              <a:ext uri="{FF2B5EF4-FFF2-40B4-BE49-F238E27FC236}">
                <a16:creationId xmlns:a16="http://schemas.microsoft.com/office/drawing/2014/main" id="{20069028-F03B-FF24-9351-557860E01CA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4900" y="1449092"/>
            <a:ext cx="6269195" cy="5120640"/>
          </a:xfrm>
          <a:prstGeom prst="rect">
            <a:avLst/>
          </a:prstGeom>
        </p:spPr>
      </p:pic>
      <p:sp>
        <p:nvSpPr>
          <p:cNvPr id="3" name="TextBox 2">
            <a:extLst>
              <a:ext uri="{FF2B5EF4-FFF2-40B4-BE49-F238E27FC236}">
                <a16:creationId xmlns:a16="http://schemas.microsoft.com/office/drawing/2014/main" id="{0D3979C7-6194-C9B1-4B4F-ED6070AABCD6}"/>
              </a:ext>
            </a:extLst>
          </p:cNvPr>
          <p:cNvSpPr txBox="1"/>
          <p:nvPr/>
        </p:nvSpPr>
        <p:spPr>
          <a:xfrm>
            <a:off x="7475278" y="1455639"/>
            <a:ext cx="3610304" cy="5693866"/>
          </a:xfrm>
          <a:prstGeom prst="rect">
            <a:avLst/>
          </a:prstGeom>
          <a:noFill/>
        </p:spPr>
        <p:txBody>
          <a:bodyPr wrap="square" rtlCol="0">
            <a:spAutoFit/>
          </a:bodyPr>
          <a:lstStyle/>
          <a:p>
            <a:pPr marL="285750" indent="-285750">
              <a:buFont typeface="Arial" panose="020B0604020202020204" pitchFamily="34" charset="0"/>
              <a:buChar char="•"/>
            </a:pPr>
            <a:r>
              <a:rPr lang="en-US" sz="1600" dirty="0"/>
              <a:t>27 out of 28 Scroll Screen actions were correctly detected, giving an accuracy of 96.43%.</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12 out of 12 Switch Scroll Direction actions were correctly detected, giving an accuracy of 100%.</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15 out of 16 Upvote Post actions were correctly detected, giving an accuracy of 92.31%.</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12 out of 13 Downvote Post actions were correctly detected, giving an accuracy of 92.31%</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66 out of 69 actions were correctly detected, giving a total accuracy of 95.65%</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endParaRPr lang="en-US" sz="1600" dirty="0"/>
          </a:p>
        </p:txBody>
      </p:sp>
    </p:spTree>
    <p:extLst>
      <p:ext uri="{BB962C8B-B14F-4D97-AF65-F5344CB8AC3E}">
        <p14:creationId xmlns:p14="http://schemas.microsoft.com/office/powerpoint/2010/main" val="25715199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B98F1F-C7DB-0DFA-3CA7-B8914000F74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E171B24-C877-F765-E35A-95AE73BB1C7E}"/>
              </a:ext>
            </a:extLst>
          </p:cNvPr>
          <p:cNvSpPr>
            <a:spLocks noGrp="1"/>
          </p:cNvSpPr>
          <p:nvPr>
            <p:ph type="title"/>
          </p:nvPr>
        </p:nvSpPr>
        <p:spPr/>
        <p:txBody>
          <a:bodyPr/>
          <a:lstStyle/>
          <a:p>
            <a:r>
              <a:rPr lang="en-US" dirty="0"/>
              <a:t>Slope Threshold vs Pressure Threshold</a:t>
            </a:r>
          </a:p>
        </p:txBody>
      </p:sp>
      <p:pic>
        <p:nvPicPr>
          <p:cNvPr id="4" name="Picture 3">
            <a:extLst>
              <a:ext uri="{FF2B5EF4-FFF2-40B4-BE49-F238E27FC236}">
                <a16:creationId xmlns:a16="http://schemas.microsoft.com/office/drawing/2014/main" id="{A89B800B-3A19-9B17-57EC-15C47B99823A}"/>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1104899" y="1779909"/>
            <a:ext cx="4719533" cy="3854885"/>
          </a:xfrm>
          <a:prstGeom prst="rect">
            <a:avLst/>
          </a:prstGeom>
        </p:spPr>
      </p:pic>
      <p:pic>
        <p:nvPicPr>
          <p:cNvPr id="5" name="Picture 4" descr="A screenshot of a graph&#10;&#10;Description automatically generated">
            <a:extLst>
              <a:ext uri="{FF2B5EF4-FFF2-40B4-BE49-F238E27FC236}">
                <a16:creationId xmlns:a16="http://schemas.microsoft.com/office/drawing/2014/main" id="{257E04F7-3C30-3F55-7EC0-68A1310982A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66049" y="1779908"/>
            <a:ext cx="4719533" cy="3854886"/>
          </a:xfrm>
          <a:prstGeom prst="rect">
            <a:avLst/>
          </a:prstGeom>
        </p:spPr>
      </p:pic>
      <p:sp>
        <p:nvSpPr>
          <p:cNvPr id="6" name="TextBox 5">
            <a:extLst>
              <a:ext uri="{FF2B5EF4-FFF2-40B4-BE49-F238E27FC236}">
                <a16:creationId xmlns:a16="http://schemas.microsoft.com/office/drawing/2014/main" id="{890920FB-471F-766A-2F5F-83F6F4CFC2C1}"/>
              </a:ext>
            </a:extLst>
          </p:cNvPr>
          <p:cNvSpPr txBox="1"/>
          <p:nvPr/>
        </p:nvSpPr>
        <p:spPr>
          <a:xfrm>
            <a:off x="1104899" y="1410577"/>
            <a:ext cx="4719533" cy="369332"/>
          </a:xfrm>
          <a:prstGeom prst="rect">
            <a:avLst/>
          </a:prstGeom>
          <a:noFill/>
        </p:spPr>
        <p:txBody>
          <a:bodyPr wrap="square" rtlCol="0">
            <a:spAutoFit/>
          </a:bodyPr>
          <a:lstStyle/>
          <a:p>
            <a:r>
              <a:rPr lang="en-US" b="1" dirty="0"/>
              <a:t>Slope Threshold Total Results</a:t>
            </a:r>
          </a:p>
        </p:txBody>
      </p:sp>
      <p:sp>
        <p:nvSpPr>
          <p:cNvPr id="7" name="TextBox 6">
            <a:extLst>
              <a:ext uri="{FF2B5EF4-FFF2-40B4-BE49-F238E27FC236}">
                <a16:creationId xmlns:a16="http://schemas.microsoft.com/office/drawing/2014/main" id="{C4D0F5DA-A19A-85A4-03ED-4A7D6AAF9065}"/>
              </a:ext>
            </a:extLst>
          </p:cNvPr>
          <p:cNvSpPr txBox="1"/>
          <p:nvPr/>
        </p:nvSpPr>
        <p:spPr>
          <a:xfrm>
            <a:off x="6366049" y="1410577"/>
            <a:ext cx="4719533" cy="369332"/>
          </a:xfrm>
          <a:prstGeom prst="rect">
            <a:avLst/>
          </a:prstGeom>
          <a:noFill/>
        </p:spPr>
        <p:txBody>
          <a:bodyPr wrap="square" rtlCol="0">
            <a:spAutoFit/>
          </a:bodyPr>
          <a:lstStyle/>
          <a:p>
            <a:r>
              <a:rPr lang="en-US" b="1" dirty="0"/>
              <a:t>Pressure Threshold Total Results</a:t>
            </a:r>
          </a:p>
        </p:txBody>
      </p:sp>
      <p:sp>
        <p:nvSpPr>
          <p:cNvPr id="3" name="TextBox 2">
            <a:extLst>
              <a:ext uri="{FF2B5EF4-FFF2-40B4-BE49-F238E27FC236}">
                <a16:creationId xmlns:a16="http://schemas.microsoft.com/office/drawing/2014/main" id="{8819A380-130E-18BB-1A30-E541A50D1C06}"/>
              </a:ext>
            </a:extLst>
          </p:cNvPr>
          <p:cNvSpPr txBox="1"/>
          <p:nvPr/>
        </p:nvSpPr>
        <p:spPr>
          <a:xfrm>
            <a:off x="1104899" y="5801710"/>
            <a:ext cx="9980682" cy="646331"/>
          </a:xfrm>
          <a:prstGeom prst="rect">
            <a:avLst/>
          </a:prstGeom>
          <a:noFill/>
        </p:spPr>
        <p:txBody>
          <a:bodyPr wrap="square" rtlCol="0">
            <a:spAutoFit/>
          </a:bodyPr>
          <a:lstStyle/>
          <a:p>
            <a:pPr algn="just"/>
            <a:r>
              <a:rPr lang="en-US" sz="1800" dirty="0">
                <a:effectLst/>
                <a:latin typeface="Times New Roman" panose="02020603050405020304" pitchFamily="18" charset="0"/>
                <a:ea typeface="Aptos" panose="020B0004020202020204" pitchFamily="34" charset="0"/>
              </a:rPr>
              <a:t>The Pressure Threshold implementation is 2.5% more accurate and can detect the Screen Scrolling action 5.8% better than the Slope Threshold implementation. </a:t>
            </a:r>
            <a:endParaRPr lang="en-US" dirty="0"/>
          </a:p>
        </p:txBody>
      </p:sp>
    </p:spTree>
    <p:extLst>
      <p:ext uri="{BB962C8B-B14F-4D97-AF65-F5344CB8AC3E}">
        <p14:creationId xmlns:p14="http://schemas.microsoft.com/office/powerpoint/2010/main" val="24783811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Demonstration</a:t>
            </a:r>
          </a:p>
        </p:txBody>
      </p:sp>
    </p:spTree>
    <p:extLst>
      <p:ext uri="{BB962C8B-B14F-4D97-AF65-F5344CB8AC3E}">
        <p14:creationId xmlns:p14="http://schemas.microsoft.com/office/powerpoint/2010/main" val="132884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ED975D-8B98-AB1A-5241-6176B745E6F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900676-70BC-F62B-6E15-33540886FCE1}"/>
              </a:ext>
            </a:extLst>
          </p:cNvPr>
          <p:cNvSpPr>
            <a:spLocks noGrp="1"/>
          </p:cNvSpPr>
          <p:nvPr>
            <p:ph type="title"/>
          </p:nvPr>
        </p:nvSpPr>
        <p:spPr>
          <a:xfrm>
            <a:off x="1104900" y="76200"/>
            <a:ext cx="9980682" cy="1096962"/>
          </a:xfrm>
        </p:spPr>
        <p:txBody>
          <a:bodyPr anchor="b">
            <a:normAutofit/>
          </a:bodyPr>
          <a:lstStyle/>
          <a:p>
            <a:r>
              <a:rPr lang="en-US" dirty="0"/>
              <a:t>Conclusion</a:t>
            </a:r>
          </a:p>
        </p:txBody>
      </p:sp>
      <p:sp>
        <p:nvSpPr>
          <p:cNvPr id="7" name="Content Placeholder 2">
            <a:extLst>
              <a:ext uri="{FF2B5EF4-FFF2-40B4-BE49-F238E27FC236}">
                <a16:creationId xmlns:a16="http://schemas.microsoft.com/office/drawing/2014/main" id="{603D19AB-54D5-C88F-C513-128D8A5B423A}"/>
              </a:ext>
            </a:extLst>
          </p:cNvPr>
          <p:cNvSpPr>
            <a:spLocks noGrp="1"/>
          </p:cNvSpPr>
          <p:nvPr>
            <p:ph idx="1"/>
          </p:nvPr>
        </p:nvSpPr>
        <p:spPr>
          <a:xfrm>
            <a:off x="1104900" y="1600200"/>
            <a:ext cx="9982200" cy="4863662"/>
          </a:xfrm>
        </p:spPr>
        <p:txBody>
          <a:bodyPr>
            <a:normAutofit fontScale="85000" lnSpcReduction="10000"/>
          </a:bodyPr>
          <a:lstStyle/>
          <a:p>
            <a:r>
              <a:rPr lang="en-US" dirty="0"/>
              <a:t>Sensors within modern smartphones represent a large untapped potential of novel applications. Research has already shown that just the barometer sensor can be used in unique and unsuspecting ways.</a:t>
            </a:r>
          </a:p>
          <a:p>
            <a:r>
              <a:rPr lang="en-US" dirty="0"/>
              <a:t>To explore novel applications of the barometer sensor multiple experiments were conducted. The results of which showed that a smartphone’s barometer sensor is not sensitive enough to detect loud nearby sounds but is sensitive to temperature and weather changes and can detect when a user blows air over it.</a:t>
            </a:r>
          </a:p>
          <a:p>
            <a:r>
              <a:rPr lang="en-US" dirty="0"/>
              <a:t>An application that mimics the website Reddit.com was developed to test the feasibility of using the barometer as a user input device by detecting when a user blows air over the device.</a:t>
            </a:r>
          </a:p>
          <a:p>
            <a:r>
              <a:rPr lang="en-US" dirty="0"/>
              <a:t>Two pressure outlier detection methods, a slope threshold method and a filtered pressure threshold method, were implemented and tested.</a:t>
            </a:r>
          </a:p>
          <a:p>
            <a:r>
              <a:rPr lang="en-US" dirty="0"/>
              <a:t>The filtered pressure threshold method outperformed the slope threshold method by 2.5% and was 5.8% better at detecting long-duration blows. Out of 69 actions taken by the user, the filtered pressure threshold method accurately detected 66 of them, with an accuracy of 95%</a:t>
            </a:r>
          </a:p>
          <a:p>
            <a:r>
              <a:rPr lang="en-US" dirty="0"/>
              <a:t>Using a barometer as a user input device by detecting when a user blows over a smartphone proves to be a novel practical use case for a smartphone’s barometer sensor.</a:t>
            </a:r>
          </a:p>
        </p:txBody>
      </p:sp>
    </p:spTree>
    <p:extLst>
      <p:ext uri="{BB962C8B-B14F-4D97-AF65-F5344CB8AC3E}">
        <p14:creationId xmlns:p14="http://schemas.microsoft.com/office/powerpoint/2010/main" val="4150758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8E43CD-3C90-DC16-A758-46FF0D3ED33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73BA7F2-907D-C778-439F-4BC13BFFB510}"/>
              </a:ext>
            </a:extLst>
          </p:cNvPr>
          <p:cNvSpPr>
            <a:spLocks noGrp="1"/>
          </p:cNvSpPr>
          <p:nvPr>
            <p:ph type="title"/>
          </p:nvPr>
        </p:nvSpPr>
        <p:spPr/>
        <p:txBody>
          <a:bodyPr/>
          <a:lstStyle/>
          <a:p>
            <a:r>
              <a:rPr lang="en-US" dirty="0"/>
              <a:t>Sound Pressure Experiment</a:t>
            </a:r>
          </a:p>
        </p:txBody>
      </p:sp>
      <p:sp>
        <p:nvSpPr>
          <p:cNvPr id="3" name="Content Placeholder 2">
            <a:extLst>
              <a:ext uri="{FF2B5EF4-FFF2-40B4-BE49-F238E27FC236}">
                <a16:creationId xmlns:a16="http://schemas.microsoft.com/office/drawing/2014/main" id="{1C10FFD4-178F-256A-DFC9-349F59B9C49E}"/>
              </a:ext>
            </a:extLst>
          </p:cNvPr>
          <p:cNvSpPr>
            <a:spLocks noGrp="1"/>
          </p:cNvSpPr>
          <p:nvPr>
            <p:ph idx="1"/>
          </p:nvPr>
        </p:nvSpPr>
        <p:spPr/>
        <p:txBody>
          <a:bodyPr>
            <a:normAutofit/>
          </a:bodyPr>
          <a:lstStyle/>
          <a:p>
            <a:pPr marL="0" indent="0">
              <a:buNone/>
            </a:pPr>
            <a:r>
              <a:rPr lang="en-US" b="1" u="sng" dirty="0"/>
              <a:t>Hypothesis</a:t>
            </a:r>
          </a:p>
          <a:p>
            <a:pPr marL="0" indent="0">
              <a:buNone/>
            </a:pPr>
            <a:r>
              <a:rPr lang="en-US" dirty="0"/>
              <a:t>A smartphone’s built-in barometer sensor is sensitive enough to detect a sound source’s distance from the device.</a:t>
            </a:r>
          </a:p>
          <a:p>
            <a:pPr marL="0" indent="0">
              <a:buNone/>
            </a:pPr>
            <a:endParaRPr lang="en-US" dirty="0"/>
          </a:p>
          <a:p>
            <a:pPr marL="0" indent="0">
              <a:buNone/>
            </a:pPr>
            <a:r>
              <a:rPr lang="en-US" b="1" u="sng" dirty="0"/>
              <a:t>Procedure</a:t>
            </a:r>
          </a:p>
          <a:p>
            <a:r>
              <a:rPr lang="en-US" dirty="0"/>
              <a:t>Place the smartphone 12 inches away from a Bluetooth speaker.</a:t>
            </a:r>
          </a:p>
          <a:p>
            <a:r>
              <a:rPr lang="en-US" dirty="0"/>
              <a:t>Play a 1 kHz tone through the speaker.</a:t>
            </a:r>
          </a:p>
          <a:p>
            <a:r>
              <a:rPr lang="en-US" dirty="0"/>
              <a:t>Record 30 seconds of pressure data.</a:t>
            </a:r>
          </a:p>
          <a:p>
            <a:r>
              <a:rPr lang="en-US" dirty="0"/>
              <a:t>Repeat this process at distances of 9 inches, 6 inches, 3 inches, and 0~1 inch.</a:t>
            </a:r>
          </a:p>
          <a:p>
            <a:endParaRPr lang="en-US" b="1" u="sng" dirty="0"/>
          </a:p>
          <a:p>
            <a:pPr marL="0" indent="0">
              <a:buNone/>
            </a:pPr>
            <a:endParaRPr lang="en-US" dirty="0"/>
          </a:p>
        </p:txBody>
      </p:sp>
    </p:spTree>
    <p:extLst>
      <p:ext uri="{BB962C8B-B14F-4D97-AF65-F5344CB8AC3E}">
        <p14:creationId xmlns:p14="http://schemas.microsoft.com/office/powerpoint/2010/main" val="259974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References</a:t>
            </a:r>
          </a:p>
        </p:txBody>
      </p:sp>
      <p:sp>
        <p:nvSpPr>
          <p:cNvPr id="4" name="Text Placeholder 3"/>
          <p:cNvSpPr>
            <a:spLocks noGrp="1"/>
          </p:cNvSpPr>
          <p:nvPr>
            <p:ph type="body" sz="half" idx="2"/>
          </p:nvPr>
        </p:nvSpPr>
        <p:spPr>
          <a:xfrm>
            <a:off x="1104899" y="1600199"/>
            <a:ext cx="4865595" cy="5021729"/>
          </a:xfrm>
        </p:spPr>
        <p:txBody>
          <a:bodyPr>
            <a:normAutofit/>
          </a:bodyPr>
          <a:lstStyle/>
          <a:p>
            <a:pPr marL="228600" indent="-228600" algn="just">
              <a:buFont typeface="+mj-lt"/>
              <a:buAutoNum type="arabicPeriod"/>
            </a:pPr>
            <a:r>
              <a:rPr lang="en-US" sz="900" kern="100" dirty="0">
                <a:effectLst/>
                <a:ea typeface="Aptos" panose="020B0004020202020204" pitchFamily="34" charset="0"/>
                <a:cs typeface="Times New Roman" panose="02020603050405020304" pitchFamily="18" charset="0"/>
              </a:rPr>
              <a:t>Balz Maag, </a:t>
            </a:r>
            <a:r>
              <a:rPr lang="en-US" sz="900" kern="100" dirty="0" err="1">
                <a:effectLst/>
                <a:ea typeface="Aptos" panose="020B0004020202020204" pitchFamily="34" charset="0"/>
                <a:cs typeface="Times New Roman" panose="02020603050405020304" pitchFamily="18" charset="0"/>
              </a:rPr>
              <a:t>Zimu</a:t>
            </a:r>
            <a:r>
              <a:rPr lang="en-US" sz="900" kern="100" dirty="0">
                <a:effectLst/>
                <a:ea typeface="Aptos" panose="020B0004020202020204" pitchFamily="34" charset="0"/>
                <a:cs typeface="Times New Roman" panose="02020603050405020304" pitchFamily="18" charset="0"/>
              </a:rPr>
              <a:t> Zhou, Olga </a:t>
            </a:r>
            <a:r>
              <a:rPr lang="en-US" sz="900" kern="100" dirty="0" err="1">
                <a:effectLst/>
                <a:ea typeface="Aptos" panose="020B0004020202020204" pitchFamily="34" charset="0"/>
                <a:cs typeface="Times New Roman" panose="02020603050405020304" pitchFamily="18" charset="0"/>
              </a:rPr>
              <a:t>Saukh</a:t>
            </a:r>
            <a:r>
              <a:rPr lang="en-US" sz="900" kern="100" dirty="0">
                <a:effectLst/>
                <a:ea typeface="Aptos" panose="020B0004020202020204" pitchFamily="34" charset="0"/>
                <a:cs typeface="Times New Roman" panose="02020603050405020304" pitchFamily="18" charset="0"/>
              </a:rPr>
              <a:t>, and Lothar Thiele. 2017. Barton: Low power tongue movement sensing with In-Ear Barometers. </a:t>
            </a:r>
            <a:r>
              <a:rPr lang="en-US" sz="900" i="1" kern="100" dirty="0">
                <a:effectLst/>
                <a:ea typeface="Aptos" panose="020B0004020202020204" pitchFamily="34" charset="0"/>
                <a:cs typeface="Times New Roman" panose="02020603050405020304" pitchFamily="18" charset="0"/>
              </a:rPr>
              <a:t>2017 IEEE 23rd International Conference on Parallel and Distributed Systems (ICPADS)</a:t>
            </a:r>
            <a:r>
              <a:rPr lang="en-US" sz="900" kern="100" dirty="0">
                <a:effectLst/>
                <a:ea typeface="Aptos" panose="020B0004020202020204" pitchFamily="34" charset="0"/>
                <a:cs typeface="Times New Roman" panose="02020603050405020304" pitchFamily="18" charset="0"/>
              </a:rPr>
              <a:t> (December 2017). </a:t>
            </a:r>
            <a:r>
              <a:rPr lang="en-US" sz="900" kern="100" dirty="0" err="1">
                <a:effectLst/>
                <a:ea typeface="Aptos" panose="020B0004020202020204" pitchFamily="34" charset="0"/>
                <a:cs typeface="Times New Roman" panose="02020603050405020304" pitchFamily="18" charset="0"/>
              </a:rPr>
              <a:t>DOI:</a:t>
            </a:r>
            <a:r>
              <a:rPr lang="en-US" sz="900" u="sng" kern="100" dirty="0" err="1">
                <a:solidFill>
                  <a:srgbClr val="467886"/>
                </a:solidFill>
                <a:effectLst/>
                <a:ea typeface="Aptos" panose="020B0004020202020204" pitchFamily="34" charset="0"/>
                <a:cs typeface="Times New Roman" panose="02020603050405020304" pitchFamily="18" charset="0"/>
                <a:hlinkClick r:id="rId2"/>
              </a:rPr>
              <a:t>http</a:t>
            </a:r>
            <a:r>
              <a:rPr lang="en-US" sz="900" u="sng" kern="100" dirty="0">
                <a:solidFill>
                  <a:srgbClr val="467886"/>
                </a:solidFill>
                <a:effectLst/>
                <a:ea typeface="Aptos" panose="020B0004020202020204" pitchFamily="34" charset="0"/>
                <a:cs typeface="Times New Roman" panose="02020603050405020304" pitchFamily="18" charset="0"/>
                <a:hlinkClick r:id="rId2"/>
              </a:rPr>
              <a:t>://dx.doi.org/10.1109/icpads.2017.00013</a:t>
            </a:r>
            <a:endParaRPr lang="en-US" sz="900" kern="100" dirty="0">
              <a:effectLst/>
              <a:ea typeface="Aptos" panose="020B0004020202020204" pitchFamily="34" charset="0"/>
              <a:cs typeface="Times New Roman" panose="02020603050405020304" pitchFamily="18" charset="0"/>
            </a:endParaRPr>
          </a:p>
          <a:p>
            <a:pPr marL="228600" indent="-228600" algn="just">
              <a:buFont typeface="+mj-lt"/>
              <a:buAutoNum type="arabicPeriod"/>
            </a:pPr>
            <a:r>
              <a:rPr lang="en-US" sz="900" dirty="0" err="1"/>
              <a:t>Diansheng</a:t>
            </a:r>
            <a:r>
              <a:rPr lang="en-US" sz="900" dirty="0"/>
              <a:t> Chen, Yu Zhang, Wei Feng, and Xiyu Li. 2018. A wireless real-time fall detecting system based on barometer and Accelerometer. 2012 7th IEEE Conference on Industrial Electronics and Applications (ICIEA) (July 2012). DOI:</a:t>
            </a:r>
            <a:r>
              <a:rPr lang="en-US" sz="900" dirty="0">
                <a:hlinkClick r:id="rId3"/>
              </a:rPr>
              <a:t>http://dx.doi.org/10.1109/iciea.2012.6361022</a:t>
            </a:r>
            <a:endParaRPr lang="en-US" sz="900" dirty="0"/>
          </a:p>
          <a:p>
            <a:pPr marL="228600" indent="-228600" algn="just">
              <a:buFont typeface="+mj-lt"/>
              <a:buAutoNum type="arabicPeriod"/>
            </a:pPr>
            <a:r>
              <a:rPr lang="en-US" sz="900" dirty="0" err="1"/>
              <a:t>Haibo</a:t>
            </a:r>
            <a:r>
              <a:rPr lang="en-US" sz="900" dirty="0"/>
              <a:t> Ye, Li Sheng, Tao Gu, and </a:t>
            </a:r>
            <a:r>
              <a:rPr lang="en-US" sz="900" dirty="0" err="1"/>
              <a:t>Zhiqiu</a:t>
            </a:r>
            <a:r>
              <a:rPr lang="en-US" sz="900" dirty="0"/>
              <a:t> Huang. 2019. </a:t>
            </a:r>
            <a:r>
              <a:rPr lang="en-US" sz="900" dirty="0" err="1"/>
              <a:t>SELoc</a:t>
            </a:r>
            <a:r>
              <a:rPr lang="en-US" sz="900" dirty="0"/>
              <a:t>: Collect your location data using only a barometer sensor. IEEE Access 7 (June 2019), 88705–88717. DOI:</a:t>
            </a:r>
            <a:r>
              <a:rPr lang="en-US" sz="900" dirty="0">
                <a:hlinkClick r:id="rId4"/>
              </a:rPr>
              <a:t>http://dx.doi.org/10.1109/access.2019.2925460</a:t>
            </a:r>
            <a:endParaRPr lang="en-US" sz="900" dirty="0"/>
          </a:p>
          <a:p>
            <a:pPr marL="228600" indent="-228600" algn="just">
              <a:buFont typeface="+mj-lt"/>
              <a:buAutoNum type="arabicPeriod"/>
            </a:pPr>
            <a:r>
              <a:rPr lang="en-US" sz="900" dirty="0" err="1"/>
              <a:t>Haibo</a:t>
            </a:r>
            <a:r>
              <a:rPr lang="en-US" sz="900" dirty="0"/>
              <a:t> Ye, Tao Gu, </a:t>
            </a:r>
            <a:r>
              <a:rPr lang="en-US" sz="900" dirty="0" err="1"/>
              <a:t>Xianping</a:t>
            </a:r>
            <a:r>
              <a:rPr lang="en-US" sz="900" dirty="0"/>
              <a:t> Tao, and Jian Lu. 2016. Scalable floor localization using barometer on smartphone. </a:t>
            </a:r>
            <a:r>
              <a:rPr lang="en-US" sz="900" dirty="0" err="1"/>
              <a:t>Wirel</a:t>
            </a:r>
            <a:r>
              <a:rPr lang="en-US" sz="900" dirty="0"/>
              <a:t>. Commun. Mob. </a:t>
            </a:r>
            <a:r>
              <a:rPr lang="en-US" sz="900" dirty="0" err="1"/>
              <a:t>Comput</a:t>
            </a:r>
            <a:r>
              <a:rPr lang="en-US" sz="900" dirty="0"/>
              <a:t>. 16, 16 (November 2016), 2557–2571. </a:t>
            </a:r>
            <a:r>
              <a:rPr lang="en-US" sz="900" dirty="0" err="1"/>
              <a:t>DOI:</a:t>
            </a:r>
            <a:r>
              <a:rPr lang="en-US" sz="900" dirty="0" err="1">
                <a:hlinkClick r:id="rId5"/>
              </a:rPr>
              <a:t>https</a:t>
            </a:r>
            <a:r>
              <a:rPr lang="en-US" sz="900" dirty="0">
                <a:hlinkClick r:id="rId5"/>
              </a:rPr>
              <a:t>://doi.org/10.1002/wcm.2706</a:t>
            </a:r>
            <a:endParaRPr lang="en-US" sz="900" dirty="0"/>
          </a:p>
          <a:p>
            <a:pPr marL="228600" indent="-228600" algn="just">
              <a:buFont typeface="+mj-lt"/>
              <a:buAutoNum type="arabicPeriod"/>
            </a:pPr>
            <a:r>
              <a:rPr lang="en-US" sz="900" dirty="0"/>
              <a:t>Hiroaki Nakanishi, Sayaka Kanata, and Tetsuo </a:t>
            </a:r>
            <a:r>
              <a:rPr lang="en-US" sz="900" dirty="0" err="1"/>
              <a:t>Sawaragi</a:t>
            </a:r>
            <a:r>
              <a:rPr lang="en-US" sz="900" dirty="0"/>
              <a:t>. 2011. Measurement model of barometer in ground effect of unmanned helicopter and its application to estimate terrain clearance. 2011 IEEE International Symposium on Safety, Security, and Rescue Robotics (November 2011). DOI:</a:t>
            </a:r>
            <a:r>
              <a:rPr lang="en-US" sz="900" dirty="0">
                <a:hlinkClick r:id="rId6"/>
              </a:rPr>
              <a:t>http://dx.doi.org/10.1109/ssrr.2011.6106764</a:t>
            </a:r>
            <a:endParaRPr lang="en-US" sz="900" dirty="0"/>
          </a:p>
          <a:p>
            <a:pPr marL="228600" indent="-228600" algn="just">
              <a:buFont typeface="+mj-lt"/>
              <a:buAutoNum type="arabicPeriod"/>
            </a:pPr>
            <a:r>
              <a:rPr lang="en-US" sz="900" dirty="0"/>
              <a:t>Lili Xie, Jun Tian, </a:t>
            </a:r>
            <a:r>
              <a:rPr lang="en-US" sz="900" dirty="0" err="1"/>
              <a:t>Genming</a:t>
            </a:r>
            <a:r>
              <a:rPr lang="en-US" sz="900" dirty="0"/>
              <a:t> Ding, and Qian Zhao. 2018. Human activity recognition method based on inertial sensor and Barometer. 2018 IEEE International Symposium on Inertial Sensors and Systems (INERTIAL) (March 2018). DOI:</a:t>
            </a:r>
            <a:r>
              <a:rPr lang="en-US" sz="900" dirty="0">
                <a:hlinkClick r:id="rId7"/>
              </a:rPr>
              <a:t>http://dx.doi.org/10.1109/isiss.2018.8358140</a:t>
            </a:r>
            <a:endParaRPr lang="en-US" sz="900" dirty="0"/>
          </a:p>
          <a:p>
            <a:pPr marL="228600" indent="-228600" algn="just">
              <a:buFont typeface="+mj-lt"/>
              <a:buAutoNum type="arabicPeriod"/>
            </a:pPr>
            <a:r>
              <a:rPr lang="en-US" sz="900" dirty="0"/>
              <a:t>Muchen Wu, Parth H. Pathak, and Prasant Mohapatra. 2015. Monitoring building door events using barometer sensor in smartphones. In Proceedings of the 2015 ACM International Joint Conference on Pervasive and Ubiquitous Computing (</a:t>
            </a:r>
            <a:r>
              <a:rPr lang="en-US" sz="900" dirty="0" err="1"/>
              <a:t>UbiComp</a:t>
            </a:r>
            <a:r>
              <a:rPr lang="en-US" sz="900" dirty="0"/>
              <a:t> '15). Association for Computing Machinery, New York, NY, USA, 319–323. </a:t>
            </a:r>
            <a:r>
              <a:rPr lang="en-US" sz="900" dirty="0">
                <a:hlinkClick r:id="rId8"/>
              </a:rPr>
              <a:t>https://doi.org/10.1145/2750858.2804257</a:t>
            </a:r>
            <a:endParaRPr lang="en-US" sz="900" dirty="0"/>
          </a:p>
          <a:p>
            <a:pPr marL="228600" indent="-228600" algn="just">
              <a:buFont typeface="+mj-lt"/>
              <a:buAutoNum type="arabicPeriod"/>
            </a:pPr>
            <a:endParaRPr lang="en-US" sz="900" dirty="0"/>
          </a:p>
        </p:txBody>
      </p:sp>
      <p:sp>
        <p:nvSpPr>
          <p:cNvPr id="3" name="Content Placeholder 2"/>
          <p:cNvSpPr>
            <a:spLocks noGrp="1"/>
          </p:cNvSpPr>
          <p:nvPr>
            <p:ph idx="1"/>
          </p:nvPr>
        </p:nvSpPr>
        <p:spPr>
          <a:xfrm>
            <a:off x="6221504" y="1600199"/>
            <a:ext cx="4865596" cy="4961966"/>
          </a:xfrm>
        </p:spPr>
        <p:txBody>
          <a:bodyPr>
            <a:normAutofit fontScale="92500"/>
          </a:bodyPr>
          <a:lstStyle/>
          <a:p>
            <a:pPr algn="just">
              <a:buFont typeface="+mj-lt"/>
              <a:buAutoNum type="arabicPeriod" startAt="8"/>
            </a:pPr>
            <a:r>
              <a:rPr lang="en-US" sz="1000" dirty="0" err="1"/>
              <a:t>Muyan</a:t>
            </a:r>
            <a:r>
              <a:rPr lang="en-US" sz="1000" dirty="0"/>
              <a:t> Yao, Dan Tao, </a:t>
            </a:r>
            <a:r>
              <a:rPr lang="en-US" sz="1000" dirty="0" err="1"/>
              <a:t>Ruipeng</a:t>
            </a:r>
            <a:r>
              <a:rPr lang="en-US" sz="1000" dirty="0"/>
              <a:t> Gao, </a:t>
            </a:r>
            <a:r>
              <a:rPr lang="en-US" sz="1000" dirty="0" err="1"/>
              <a:t>Jiangtao</a:t>
            </a:r>
            <a:r>
              <a:rPr lang="en-US" sz="1000" dirty="0"/>
              <a:t> Wang, Sumi Helal, and </a:t>
            </a:r>
            <a:r>
              <a:rPr lang="en-US" sz="1000" dirty="0" err="1"/>
              <a:t>Shiwen</a:t>
            </a:r>
            <a:r>
              <a:rPr lang="en-US" sz="1000" dirty="0"/>
              <a:t> Mao. 2022. </a:t>
            </a:r>
            <a:r>
              <a:rPr lang="en-US" sz="1000" dirty="0" err="1"/>
              <a:t>PresSafe</a:t>
            </a:r>
            <a:r>
              <a:rPr lang="en-US" sz="1000" dirty="0"/>
              <a:t>: Barometer-based on-screen pressure-assisted implicit authentication for smartphones. IEEE Internet of Things Journal 10, 1 (August 2022), 285–302. DOI:</a:t>
            </a:r>
            <a:r>
              <a:rPr lang="en-US" sz="1000" dirty="0">
                <a:hlinkClick r:id="rId9"/>
              </a:rPr>
              <a:t>http://dx.doi.org/10.1109/jiot.2022.3199657</a:t>
            </a:r>
            <a:endParaRPr lang="en-US" sz="1000" dirty="0"/>
          </a:p>
          <a:p>
            <a:pPr algn="just">
              <a:buFont typeface="+mj-lt"/>
              <a:buAutoNum type="arabicPeriod" startAt="8"/>
            </a:pPr>
            <a:r>
              <a:rPr lang="en-US" sz="1000" dirty="0" err="1"/>
              <a:t>Nozhan</a:t>
            </a:r>
            <a:r>
              <a:rPr lang="en-US" sz="1000" dirty="0"/>
              <a:t> </a:t>
            </a:r>
            <a:r>
              <a:rPr lang="en-US" sz="1000" dirty="0" err="1"/>
              <a:t>Ghoreishi</a:t>
            </a:r>
            <a:r>
              <a:rPr lang="en-US" sz="1000" dirty="0"/>
              <a:t>, Femi </a:t>
            </a:r>
            <a:r>
              <a:rPr lang="en-US" sz="1000" dirty="0" err="1"/>
              <a:t>Olugbon</a:t>
            </a:r>
            <a:r>
              <a:rPr lang="en-US" sz="1000" dirty="0"/>
              <a:t>, John </a:t>
            </a:r>
            <a:r>
              <a:rPr lang="en-US" sz="1000" dirty="0" err="1"/>
              <a:t>LaCourse</a:t>
            </a:r>
            <a:r>
              <a:rPr lang="en-US" sz="1000" dirty="0"/>
              <a:t>, </a:t>
            </a:r>
            <a:r>
              <a:rPr lang="en-US" sz="1000" dirty="0" err="1"/>
              <a:t>Sajay</a:t>
            </a:r>
            <a:r>
              <a:rPr lang="en-US" sz="1000" dirty="0"/>
              <a:t> </a:t>
            </a:r>
            <a:r>
              <a:rPr lang="en-US" sz="1000" dirty="0" err="1"/>
              <a:t>Arthanat</a:t>
            </a:r>
            <a:r>
              <a:rPr lang="en-US" sz="1000" dirty="0"/>
              <a:t>, Dain LaRoche, and </a:t>
            </a:r>
            <a:r>
              <a:rPr lang="en-US" sz="1000" dirty="0" err="1"/>
              <a:t>Diliang</a:t>
            </a:r>
            <a:r>
              <a:rPr lang="en-US" sz="1000" dirty="0"/>
              <a:t> Chen. 2023. The potential of wrist-worn barometer for measuring load vertical location in manual material lifting tasks: A pilot study. 2023 IEEE Biomedical Circuits and Systems Conference (</a:t>
            </a:r>
            <a:r>
              <a:rPr lang="en-US" sz="1000" dirty="0" err="1"/>
              <a:t>BioCAS</a:t>
            </a:r>
            <a:r>
              <a:rPr lang="en-US" sz="1000" dirty="0"/>
              <a:t>) (October 2023). DOI:</a:t>
            </a:r>
            <a:r>
              <a:rPr lang="en-US" sz="1000" dirty="0">
                <a:hlinkClick r:id="rId10"/>
              </a:rPr>
              <a:t>http://dx.doi.org/10.1109/biocas58349.2023.10388547</a:t>
            </a:r>
            <a:endParaRPr lang="en-US" sz="1000" dirty="0"/>
          </a:p>
          <a:p>
            <a:pPr algn="just">
              <a:buFont typeface="+mj-lt"/>
              <a:buAutoNum type="arabicPeriod" startAt="8"/>
            </a:pPr>
            <a:r>
              <a:rPr lang="en-US" sz="1000" dirty="0"/>
              <a:t>Olivia Sidoti, Risa Gelles-Watnick, Michelle </a:t>
            </a:r>
            <a:r>
              <a:rPr lang="en-US" sz="1000" dirty="0" err="1"/>
              <a:t>Faverio</a:t>
            </a:r>
            <a:r>
              <a:rPr lang="en-US" sz="1000" dirty="0"/>
              <a:t>, Sara </a:t>
            </a:r>
            <a:r>
              <a:rPr lang="en-US" sz="1000" dirty="0" err="1"/>
              <a:t>Atske</a:t>
            </a:r>
            <a:r>
              <a:rPr lang="en-US" sz="1000" dirty="0"/>
              <a:t>, Kaitlyn Radde, and Eugenie Park. 2024. Mobile Fact Sheet. (January 2024). Retrieved October 14, 2024 from </a:t>
            </a:r>
            <a:r>
              <a:rPr lang="en-US" sz="1000" dirty="0">
                <a:hlinkClick r:id="rId11"/>
              </a:rPr>
              <a:t>https://www.pewresearch.org/internet/fact-sheet/mobile/#mobile-phone-ownership-over-time</a:t>
            </a:r>
            <a:endParaRPr lang="en-US" sz="1000" dirty="0"/>
          </a:p>
          <a:p>
            <a:pPr algn="just">
              <a:buFont typeface="+mj-lt"/>
              <a:buAutoNum type="arabicPeriod" startAt="8"/>
            </a:pPr>
            <a:r>
              <a:rPr lang="en-US" sz="1000" dirty="0"/>
              <a:t>Ping-Fan Ho, Chia-Che Hsu, </a:t>
            </a:r>
            <a:r>
              <a:rPr lang="en-US" sz="1000" dirty="0" err="1"/>
              <a:t>Jyh</a:t>
            </a:r>
            <a:r>
              <a:rPr lang="en-US" sz="1000" dirty="0"/>
              <a:t>-Cheng Chen, and Tao Zhang. 2018. Using Barometer on Smartphones to Improve GPS Navigation Altitude Accuracy. In Proceedings of the 24th Annual International Conference on Mobile Computing and Networking (</a:t>
            </a:r>
            <a:r>
              <a:rPr lang="en-US" sz="1000" dirty="0" err="1"/>
              <a:t>MobiCom</a:t>
            </a:r>
            <a:r>
              <a:rPr lang="en-US" sz="1000" dirty="0"/>
              <a:t> '18). Association for Computing Machinery, New York, NY, USA, 741–743. </a:t>
            </a:r>
            <a:r>
              <a:rPr lang="en-US" sz="1000" dirty="0">
                <a:hlinkClick r:id="rId12"/>
              </a:rPr>
              <a:t>https://doi.org/10.1145/3241539.3267735</a:t>
            </a:r>
            <a:endParaRPr lang="en-US" sz="1000" dirty="0"/>
          </a:p>
          <a:p>
            <a:pPr algn="just">
              <a:buFont typeface="+mj-lt"/>
              <a:buAutoNum type="arabicPeriod" startAt="8"/>
            </a:pPr>
            <a:r>
              <a:rPr lang="en-US" sz="1000" dirty="0"/>
              <a:t>Satoshi </a:t>
            </a:r>
            <a:r>
              <a:rPr lang="en-US" sz="1000" dirty="0" err="1"/>
              <a:t>Hyuga</a:t>
            </a:r>
            <a:r>
              <a:rPr lang="en-US" sz="1000" dirty="0"/>
              <a:t>, Masaki Ito, Masayuki Iwai, and Kaoru </a:t>
            </a:r>
            <a:r>
              <a:rPr lang="en-US" sz="1000" dirty="0" err="1"/>
              <a:t>Sezaki</a:t>
            </a:r>
            <a:r>
              <a:rPr lang="en-US" sz="1000" dirty="0"/>
              <a:t>. 2015. Estimate a user's location using smartphone's barometer on a subway. In Proceedings of the 5th International Workshop on Mobile Entity Localization and Tracking in GPS-less Environments (MELT '15). Association for Computing Machinery, New York, NY, USA, Article 2, 1–4. </a:t>
            </a:r>
            <a:r>
              <a:rPr lang="en-US" sz="1000" dirty="0">
                <a:hlinkClick r:id="rId13"/>
              </a:rPr>
              <a:t>https://doi.org/10.1145/2830571.2830576</a:t>
            </a:r>
            <a:endParaRPr lang="en-US" sz="1000" dirty="0"/>
          </a:p>
          <a:p>
            <a:pPr algn="just">
              <a:buFont typeface="+mj-lt"/>
              <a:buAutoNum type="arabicPeriod" startAt="8"/>
            </a:pPr>
            <a:r>
              <a:rPr lang="en-US" sz="1000" dirty="0"/>
              <a:t>Satoshi </a:t>
            </a:r>
            <a:r>
              <a:rPr lang="en-US" sz="1000" dirty="0" err="1"/>
              <a:t>Hyuga</a:t>
            </a:r>
            <a:r>
              <a:rPr lang="en-US" sz="1000" dirty="0"/>
              <a:t>, Masaki Ito, Masayuki Iwai, and Kaoru </a:t>
            </a:r>
            <a:r>
              <a:rPr lang="en-US" sz="1000" dirty="0" err="1"/>
              <a:t>Sezaki</a:t>
            </a:r>
            <a:r>
              <a:rPr lang="en-US" sz="1000" dirty="0"/>
              <a:t>. 2015. Estimate a user's location using smartphone's barometer on a subway. In Proceedings of the 5th International Workshop on Mobile Entity Localization and Tracking in GPS-less Environments (MELT '15). Association for Computing Machinery, New York, NY, USA, Article 2, 1–4. </a:t>
            </a:r>
            <a:r>
              <a:rPr lang="en-US" sz="1000" dirty="0">
                <a:hlinkClick r:id="rId13"/>
              </a:rPr>
              <a:t>https://doi.org/10.1145/2830571.2830576</a:t>
            </a:r>
            <a:endParaRPr lang="en-US" sz="1000" dirty="0"/>
          </a:p>
        </p:txBody>
      </p:sp>
    </p:spTree>
    <p:extLst>
      <p:ext uri="{BB962C8B-B14F-4D97-AF65-F5344CB8AC3E}">
        <p14:creationId xmlns:p14="http://schemas.microsoft.com/office/powerpoint/2010/main" val="3197023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Sound Pressure Experiment – Experimental Setup</a:t>
            </a:r>
          </a:p>
        </p:txBody>
      </p:sp>
      <p:pic>
        <p:nvPicPr>
          <p:cNvPr id="7" name="Picture 6" descr="A box and tape measure on a wood surface&#10;&#10;Description automatically generated">
            <a:extLst>
              <a:ext uri="{FF2B5EF4-FFF2-40B4-BE49-F238E27FC236}">
                <a16:creationId xmlns:a16="http://schemas.microsoft.com/office/drawing/2014/main" id="{1CCD6A27-9FB0-2F7C-BD4C-7702A3D3419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a:off x="547763" y="2333927"/>
            <a:ext cx="4457097" cy="3342823"/>
          </a:xfrm>
          <a:prstGeom prst="rect">
            <a:avLst/>
          </a:prstGeom>
          <a:ln>
            <a:solidFill>
              <a:schemeClr val="tx2"/>
            </a:solidFill>
          </a:ln>
        </p:spPr>
      </p:pic>
      <p:pic>
        <p:nvPicPr>
          <p:cNvPr id="9" name="Picture 8" descr="A tape measure next to a white box&#10;&#10;Description automatically generated">
            <a:extLst>
              <a:ext uri="{FF2B5EF4-FFF2-40B4-BE49-F238E27FC236}">
                <a16:creationId xmlns:a16="http://schemas.microsoft.com/office/drawing/2014/main" id="{43AF7FA4-9529-7001-CF45-51C0930DB85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4887118" y="2025717"/>
            <a:ext cx="1991404" cy="1493553"/>
          </a:xfrm>
          <a:prstGeom prst="rect">
            <a:avLst/>
          </a:prstGeom>
          <a:ln>
            <a:solidFill>
              <a:schemeClr val="tx2"/>
            </a:solidFill>
          </a:ln>
        </p:spPr>
      </p:pic>
      <p:pic>
        <p:nvPicPr>
          <p:cNvPr id="11" name="Picture 10" descr="A measuring tape next to a white box&#10;&#10;Description automatically generated">
            <a:extLst>
              <a:ext uri="{FF2B5EF4-FFF2-40B4-BE49-F238E27FC236}">
                <a16:creationId xmlns:a16="http://schemas.microsoft.com/office/drawing/2014/main" id="{4BF55405-8DCA-87C0-BBED-7CA6AC4C783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5400000">
            <a:off x="6932919" y="2025716"/>
            <a:ext cx="1991405" cy="1493554"/>
          </a:xfrm>
          <a:prstGeom prst="rect">
            <a:avLst/>
          </a:prstGeom>
          <a:ln>
            <a:solidFill>
              <a:schemeClr val="tx2"/>
            </a:solidFill>
          </a:ln>
        </p:spPr>
      </p:pic>
      <p:sp>
        <p:nvSpPr>
          <p:cNvPr id="12" name="TextBox 11">
            <a:extLst>
              <a:ext uri="{FF2B5EF4-FFF2-40B4-BE49-F238E27FC236}">
                <a16:creationId xmlns:a16="http://schemas.microsoft.com/office/drawing/2014/main" id="{D79D7FFC-56E3-156F-A581-E64B5385B77C}"/>
              </a:ext>
            </a:extLst>
          </p:cNvPr>
          <p:cNvSpPr txBox="1"/>
          <p:nvPr/>
        </p:nvSpPr>
        <p:spPr>
          <a:xfrm>
            <a:off x="5136042" y="1407459"/>
            <a:ext cx="1493554" cy="369332"/>
          </a:xfrm>
          <a:prstGeom prst="rect">
            <a:avLst/>
          </a:prstGeom>
          <a:noFill/>
        </p:spPr>
        <p:txBody>
          <a:bodyPr wrap="square" rtlCol="0">
            <a:spAutoFit/>
          </a:bodyPr>
          <a:lstStyle/>
          <a:p>
            <a:r>
              <a:rPr lang="en-US" dirty="0"/>
              <a:t>12 Inches</a:t>
            </a:r>
          </a:p>
        </p:txBody>
      </p:sp>
      <p:sp>
        <p:nvSpPr>
          <p:cNvPr id="13" name="TextBox 12">
            <a:extLst>
              <a:ext uri="{FF2B5EF4-FFF2-40B4-BE49-F238E27FC236}">
                <a16:creationId xmlns:a16="http://schemas.microsoft.com/office/drawing/2014/main" id="{AB32F7EA-35F6-73E5-D21B-01B330FB3984}"/>
              </a:ext>
            </a:extLst>
          </p:cNvPr>
          <p:cNvSpPr txBox="1"/>
          <p:nvPr/>
        </p:nvSpPr>
        <p:spPr>
          <a:xfrm>
            <a:off x="7181843" y="1407458"/>
            <a:ext cx="1493554" cy="369332"/>
          </a:xfrm>
          <a:prstGeom prst="rect">
            <a:avLst/>
          </a:prstGeom>
          <a:noFill/>
        </p:spPr>
        <p:txBody>
          <a:bodyPr wrap="square" rtlCol="0">
            <a:spAutoFit/>
          </a:bodyPr>
          <a:lstStyle/>
          <a:p>
            <a:r>
              <a:rPr lang="en-US" dirty="0"/>
              <a:t>9 Inches</a:t>
            </a:r>
          </a:p>
        </p:txBody>
      </p:sp>
      <p:pic>
        <p:nvPicPr>
          <p:cNvPr id="15" name="Picture 14" descr="A cell phone next to a tape measure&#10;&#10;Description automatically generated">
            <a:extLst>
              <a:ext uri="{FF2B5EF4-FFF2-40B4-BE49-F238E27FC236}">
                <a16:creationId xmlns:a16="http://schemas.microsoft.com/office/drawing/2014/main" id="{9E94394D-F20E-442F-E04D-460DDCDD092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5400000">
            <a:off x="8978717" y="2025717"/>
            <a:ext cx="1991405" cy="1493554"/>
          </a:xfrm>
          <a:prstGeom prst="rect">
            <a:avLst/>
          </a:prstGeom>
          <a:ln>
            <a:solidFill>
              <a:schemeClr val="tx2"/>
            </a:solidFill>
          </a:ln>
        </p:spPr>
      </p:pic>
      <p:sp>
        <p:nvSpPr>
          <p:cNvPr id="16" name="TextBox 15">
            <a:extLst>
              <a:ext uri="{FF2B5EF4-FFF2-40B4-BE49-F238E27FC236}">
                <a16:creationId xmlns:a16="http://schemas.microsoft.com/office/drawing/2014/main" id="{4D7D0C05-9708-ABF4-050F-E1AA8E4227E9}"/>
              </a:ext>
            </a:extLst>
          </p:cNvPr>
          <p:cNvSpPr txBox="1"/>
          <p:nvPr/>
        </p:nvSpPr>
        <p:spPr>
          <a:xfrm>
            <a:off x="9227640" y="1407458"/>
            <a:ext cx="1493554" cy="369332"/>
          </a:xfrm>
          <a:prstGeom prst="rect">
            <a:avLst/>
          </a:prstGeom>
          <a:noFill/>
        </p:spPr>
        <p:txBody>
          <a:bodyPr wrap="square" rtlCol="0">
            <a:spAutoFit/>
          </a:bodyPr>
          <a:lstStyle/>
          <a:p>
            <a:r>
              <a:rPr lang="en-US" dirty="0"/>
              <a:t>6 Inches</a:t>
            </a:r>
          </a:p>
        </p:txBody>
      </p:sp>
      <p:pic>
        <p:nvPicPr>
          <p:cNvPr id="18" name="Picture 17" descr="A tape measure next to a phone&#10;&#10;Description automatically generated">
            <a:extLst>
              <a:ext uri="{FF2B5EF4-FFF2-40B4-BE49-F238E27FC236}">
                <a16:creationId xmlns:a16="http://schemas.microsoft.com/office/drawing/2014/main" id="{A31B7055-B93B-2DCC-E49C-8AA50D4A08C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5400000">
            <a:off x="5948749" y="4468403"/>
            <a:ext cx="1991405" cy="1493554"/>
          </a:xfrm>
          <a:prstGeom prst="rect">
            <a:avLst/>
          </a:prstGeom>
          <a:ln>
            <a:solidFill>
              <a:schemeClr val="tx2"/>
            </a:solidFill>
          </a:ln>
        </p:spPr>
      </p:pic>
      <p:pic>
        <p:nvPicPr>
          <p:cNvPr id="20" name="Picture 19" descr="A tape measure next to a speaker&#10;&#10;Description automatically generated">
            <a:extLst>
              <a:ext uri="{FF2B5EF4-FFF2-40B4-BE49-F238E27FC236}">
                <a16:creationId xmlns:a16="http://schemas.microsoft.com/office/drawing/2014/main" id="{6BDFD5B5-213E-75A4-63CB-C651CE18D1ED}"/>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5400000">
            <a:off x="7994551" y="4491408"/>
            <a:ext cx="1991405" cy="1493554"/>
          </a:xfrm>
          <a:prstGeom prst="rect">
            <a:avLst/>
          </a:prstGeom>
          <a:ln>
            <a:solidFill>
              <a:schemeClr val="tx2"/>
            </a:solidFill>
          </a:ln>
        </p:spPr>
      </p:pic>
      <p:sp>
        <p:nvSpPr>
          <p:cNvPr id="21" name="TextBox 20">
            <a:extLst>
              <a:ext uri="{FF2B5EF4-FFF2-40B4-BE49-F238E27FC236}">
                <a16:creationId xmlns:a16="http://schemas.microsoft.com/office/drawing/2014/main" id="{C49A50B3-2116-BC19-2E12-F997A8D6A9E5}"/>
              </a:ext>
            </a:extLst>
          </p:cNvPr>
          <p:cNvSpPr txBox="1"/>
          <p:nvPr/>
        </p:nvSpPr>
        <p:spPr>
          <a:xfrm>
            <a:off x="6197674" y="3850144"/>
            <a:ext cx="1493554" cy="369332"/>
          </a:xfrm>
          <a:prstGeom prst="rect">
            <a:avLst/>
          </a:prstGeom>
          <a:noFill/>
        </p:spPr>
        <p:txBody>
          <a:bodyPr wrap="square" rtlCol="0">
            <a:spAutoFit/>
          </a:bodyPr>
          <a:lstStyle/>
          <a:p>
            <a:r>
              <a:rPr lang="en-US" dirty="0"/>
              <a:t>3 Inches</a:t>
            </a:r>
          </a:p>
        </p:txBody>
      </p:sp>
      <p:sp>
        <p:nvSpPr>
          <p:cNvPr id="22" name="TextBox 21">
            <a:extLst>
              <a:ext uri="{FF2B5EF4-FFF2-40B4-BE49-F238E27FC236}">
                <a16:creationId xmlns:a16="http://schemas.microsoft.com/office/drawing/2014/main" id="{203AB52B-3ACB-533E-B50B-3314D740ED78}"/>
              </a:ext>
            </a:extLst>
          </p:cNvPr>
          <p:cNvSpPr txBox="1"/>
          <p:nvPr/>
        </p:nvSpPr>
        <p:spPr>
          <a:xfrm>
            <a:off x="8243475" y="3896119"/>
            <a:ext cx="1493554" cy="369332"/>
          </a:xfrm>
          <a:prstGeom prst="rect">
            <a:avLst/>
          </a:prstGeom>
          <a:noFill/>
        </p:spPr>
        <p:txBody>
          <a:bodyPr wrap="square" rtlCol="0">
            <a:spAutoFit/>
          </a:bodyPr>
          <a:lstStyle/>
          <a:p>
            <a:r>
              <a:rPr lang="en-US" dirty="0"/>
              <a:t>0~1 Inch</a:t>
            </a:r>
          </a:p>
        </p:txBody>
      </p:sp>
      <p:sp>
        <p:nvSpPr>
          <p:cNvPr id="23" name="TextBox 22">
            <a:extLst>
              <a:ext uri="{FF2B5EF4-FFF2-40B4-BE49-F238E27FC236}">
                <a16:creationId xmlns:a16="http://schemas.microsoft.com/office/drawing/2014/main" id="{50131C8B-497B-19A0-1C27-33E1C1CE7F53}"/>
              </a:ext>
            </a:extLst>
          </p:cNvPr>
          <p:cNvSpPr txBox="1"/>
          <p:nvPr/>
        </p:nvSpPr>
        <p:spPr>
          <a:xfrm>
            <a:off x="1104897" y="1407457"/>
            <a:ext cx="1493554" cy="369332"/>
          </a:xfrm>
          <a:prstGeom prst="rect">
            <a:avLst/>
          </a:prstGeom>
          <a:noFill/>
        </p:spPr>
        <p:txBody>
          <a:bodyPr wrap="square" rtlCol="0">
            <a:spAutoFit/>
          </a:bodyPr>
          <a:lstStyle/>
          <a:p>
            <a:r>
              <a:rPr lang="en-US" dirty="0"/>
              <a:t>Setup</a:t>
            </a:r>
          </a:p>
        </p:txBody>
      </p:sp>
    </p:spTree>
    <p:extLst>
      <p:ext uri="{BB962C8B-B14F-4D97-AF65-F5344CB8AC3E}">
        <p14:creationId xmlns:p14="http://schemas.microsoft.com/office/powerpoint/2010/main" val="40102786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36A7CC-6980-6D1F-7767-2CFA57A5128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39FAB26-683E-8CF4-B064-21890643DFA5}"/>
              </a:ext>
            </a:extLst>
          </p:cNvPr>
          <p:cNvSpPr>
            <a:spLocks noGrp="1"/>
          </p:cNvSpPr>
          <p:nvPr>
            <p:ph type="title"/>
          </p:nvPr>
        </p:nvSpPr>
        <p:spPr/>
        <p:txBody>
          <a:bodyPr/>
          <a:lstStyle/>
          <a:p>
            <a:r>
              <a:rPr lang="en-US" dirty="0"/>
              <a:t>Sound Pressure Experiment – Trail 1 Results</a:t>
            </a:r>
          </a:p>
        </p:txBody>
      </p:sp>
      <p:pic>
        <p:nvPicPr>
          <p:cNvPr id="11" name="Picture 10" descr="A blue dotted line with red lines&#10;&#10;Description automatically generated">
            <a:extLst>
              <a:ext uri="{FF2B5EF4-FFF2-40B4-BE49-F238E27FC236}">
                <a16:creationId xmlns:a16="http://schemas.microsoft.com/office/drawing/2014/main" id="{DF8FF23C-434B-C766-082D-ED2F1AB6F8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66307" y="1836284"/>
            <a:ext cx="7059386" cy="436505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496047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8261A3-9D06-EF8E-905A-035A2E94B0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FB12839-A434-D8D0-A632-4128BED79FB6}"/>
              </a:ext>
            </a:extLst>
          </p:cNvPr>
          <p:cNvSpPr>
            <a:spLocks noGrp="1"/>
          </p:cNvSpPr>
          <p:nvPr>
            <p:ph type="title"/>
          </p:nvPr>
        </p:nvSpPr>
        <p:spPr/>
        <p:txBody>
          <a:bodyPr/>
          <a:lstStyle/>
          <a:p>
            <a:r>
              <a:rPr lang="en-US" dirty="0"/>
              <a:t>Sound Pressure Experiment – Trail 2 Results</a:t>
            </a:r>
          </a:p>
        </p:txBody>
      </p:sp>
      <p:pic>
        <p:nvPicPr>
          <p:cNvPr id="11" name="Picture 10">
            <a:extLst>
              <a:ext uri="{FF2B5EF4-FFF2-40B4-BE49-F238E27FC236}">
                <a16:creationId xmlns:a16="http://schemas.microsoft.com/office/drawing/2014/main" id="{5525EF7E-2CD2-3076-D733-1E713C316DD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566307" y="1836284"/>
            <a:ext cx="7059386" cy="436505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4681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6B5E73-EF5F-0802-3A33-F57B8C97D80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A45E52F-5CEC-F7E3-8490-270746181EDC}"/>
              </a:ext>
            </a:extLst>
          </p:cNvPr>
          <p:cNvSpPr>
            <a:spLocks noGrp="1"/>
          </p:cNvSpPr>
          <p:nvPr>
            <p:ph type="title"/>
          </p:nvPr>
        </p:nvSpPr>
        <p:spPr/>
        <p:txBody>
          <a:bodyPr/>
          <a:lstStyle/>
          <a:p>
            <a:r>
              <a:rPr lang="en-US" dirty="0"/>
              <a:t>Sound Pressure Experiment – Trail 3 Results</a:t>
            </a:r>
          </a:p>
        </p:txBody>
      </p:sp>
      <p:pic>
        <p:nvPicPr>
          <p:cNvPr id="11" name="Picture 10">
            <a:extLst>
              <a:ext uri="{FF2B5EF4-FFF2-40B4-BE49-F238E27FC236}">
                <a16:creationId xmlns:a16="http://schemas.microsoft.com/office/drawing/2014/main" id="{BF52DF44-6394-E261-4C86-4F78F7751F7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566307" y="1836284"/>
            <a:ext cx="7059386" cy="436505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490993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Academic Literature 16x9">
  <a:themeElements>
    <a:clrScheme name="Academic Literature">
      <a:dk1>
        <a:srgbClr val="514843"/>
      </a:dk1>
      <a:lt1>
        <a:srgbClr val="FFFFFF"/>
      </a:lt1>
      <a:dk2>
        <a:srgbClr val="000000"/>
      </a:dk2>
      <a:lt2>
        <a:srgbClr val="FFFFF3"/>
      </a:lt2>
      <a:accent1>
        <a:srgbClr val="514843"/>
      </a:accent1>
      <a:accent2>
        <a:srgbClr val="6D7D66"/>
      </a:accent2>
      <a:accent3>
        <a:srgbClr val="525A6A"/>
      </a:accent3>
      <a:accent4>
        <a:srgbClr val="827266"/>
      </a:accent4>
      <a:accent5>
        <a:srgbClr val="AE9A7E"/>
      </a:accent5>
      <a:accent6>
        <a:srgbClr val="A8A39E"/>
      </a:accent6>
      <a:hlink>
        <a:srgbClr val="59704F"/>
      </a:hlink>
      <a:folHlink>
        <a:srgbClr val="A8A39E"/>
      </a:folHlink>
    </a:clrScheme>
    <a:fontScheme name="Plantagenet Cherokee-Euphemia">
      <a:majorFont>
        <a:latin typeface="Plantagenet Cherokee"/>
        <a:ea typeface=""/>
        <a:cs typeface=""/>
      </a:majorFont>
      <a:minorFont>
        <a:latin typeface="Euphemia"/>
        <a:ea typeface=""/>
        <a:cs typeface=""/>
      </a:minorFont>
    </a:fontScheme>
    <a:fmtScheme name="AcademicLiterature">
      <a:fillStyleLst>
        <a:solidFill>
          <a:schemeClr val="phClr"/>
        </a:solidFill>
        <a:gradFill rotWithShape="1">
          <a:gsLst>
            <a:gs pos="0">
              <a:schemeClr val="phClr">
                <a:tint val="58000"/>
                <a:satMod val="300000"/>
              </a:schemeClr>
            </a:gs>
            <a:gs pos="100000">
              <a:schemeClr val="phClr">
                <a:tint val="68000"/>
                <a:satMod val="300000"/>
              </a:schemeClr>
            </a:gs>
          </a:gsLst>
          <a:path path="rect">
            <a:fillToRect l="50000" t="50000" r="50000" b="50000"/>
          </a:path>
        </a:gradFill>
        <a:gradFill rotWithShape="1">
          <a:gsLst>
            <a:gs pos="0">
              <a:schemeClr val="phClr">
                <a:shade val="100000"/>
                <a:satMod val="137000"/>
              </a:schemeClr>
            </a:gs>
            <a:gs pos="71000">
              <a:schemeClr val="phClr">
                <a:shade val="98000"/>
                <a:satMod val="137000"/>
              </a:schemeClr>
            </a:gs>
            <a:gs pos="100000">
              <a:schemeClr val="phClr">
                <a:shade val="75000"/>
                <a:satMod val="137000"/>
              </a:schemeClr>
            </a:gs>
          </a:gsLst>
          <a:path path="rect">
            <a:fillToRect l="50000" t="50000" r="50000" b="50000"/>
          </a:path>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80000"/>
                <a:satMod val="300000"/>
              </a:schemeClr>
            </a:gs>
            <a:gs pos="100000">
              <a:schemeClr val="phClr">
                <a:shade val="90000"/>
                <a:alpha val="80000"/>
                <a:satMod val="200000"/>
              </a:schemeClr>
            </a:gs>
          </a:gsLst>
          <a:path path="rect">
            <a:fillToRect l="20000" t="20000" r="20000" b="20000"/>
          </a:path>
        </a:gradFill>
        <a:gradFill rotWithShape="1">
          <a:gsLst>
            <a:gs pos="0">
              <a:schemeClr val="phClr">
                <a:tint val="80000"/>
                <a:satMod val="300000"/>
              </a:schemeClr>
            </a:gs>
            <a:gs pos="100000">
              <a:schemeClr val="phClr">
                <a:shade val="90000"/>
                <a:alpha val="80000"/>
                <a:satMod val="200000"/>
              </a:schemeClr>
            </a:gs>
          </a:gsLst>
          <a:path path="rect">
            <a:fillToRect l="5000" t="5000" r="5000" b="5000"/>
          </a:path>
        </a:gradFill>
      </a:bgFillStyleLst>
    </a:fmtScheme>
  </a:themeElements>
  <a:objectDefaults>
    <a:lnDef>
      <a:spPr>
        <a:ln>
          <a:solidFill>
            <a:schemeClr val="accent1"/>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TF03431380.potx" id="{B573BD99-E105-4D2A-964B-B901A176567A}" vid="{B1D363B9-18DE-4874-9E2B-FD69B5C6548D}"/>
    </a:ext>
  </a:extLst>
</a:theme>
</file>

<file path=ppt/theme/theme2.xml><?xml version="1.0" encoding="utf-8"?>
<a:theme xmlns:a="http://schemas.openxmlformats.org/drawingml/2006/main" name="Office Theme">
  <a:themeElements>
    <a:clrScheme name="Academic Literature">
      <a:dk1>
        <a:srgbClr val="514843"/>
      </a:dk1>
      <a:lt1>
        <a:srgbClr val="FFFFFF"/>
      </a:lt1>
      <a:dk2>
        <a:srgbClr val="000000"/>
      </a:dk2>
      <a:lt2>
        <a:srgbClr val="FFFFF3"/>
      </a:lt2>
      <a:accent1>
        <a:srgbClr val="514843"/>
      </a:accent1>
      <a:accent2>
        <a:srgbClr val="6D7D66"/>
      </a:accent2>
      <a:accent3>
        <a:srgbClr val="525A6A"/>
      </a:accent3>
      <a:accent4>
        <a:srgbClr val="827266"/>
      </a:accent4>
      <a:accent5>
        <a:srgbClr val="AE9A7E"/>
      </a:accent5>
      <a:accent6>
        <a:srgbClr val="A8A39E"/>
      </a:accent6>
      <a:hlink>
        <a:srgbClr val="59704F"/>
      </a:hlink>
      <a:folHlink>
        <a:srgbClr val="A8A39E"/>
      </a:folHlink>
    </a:clrScheme>
    <a:fontScheme name="Plantagenet Cherokee-Euphemia">
      <a:majorFont>
        <a:latin typeface="Plantagenet Cherokee"/>
        <a:ea typeface=""/>
        <a:cs typeface=""/>
      </a:majorFont>
      <a:minorFont>
        <a:latin typeface="Euphemia"/>
        <a:ea typeface=""/>
        <a:cs typeface=""/>
      </a:minorFont>
    </a:fontScheme>
    <a:fmtScheme name="AcademicLiterature">
      <a:fillStyleLst>
        <a:solidFill>
          <a:schemeClr val="phClr"/>
        </a:solidFill>
        <a:gradFill rotWithShape="1">
          <a:gsLst>
            <a:gs pos="0">
              <a:schemeClr val="phClr">
                <a:tint val="58000"/>
                <a:satMod val="300000"/>
              </a:schemeClr>
            </a:gs>
            <a:gs pos="100000">
              <a:schemeClr val="phClr">
                <a:tint val="68000"/>
                <a:satMod val="300000"/>
              </a:schemeClr>
            </a:gs>
          </a:gsLst>
          <a:path path="rect">
            <a:fillToRect l="50000" t="50000" r="50000" b="50000"/>
          </a:path>
        </a:gradFill>
        <a:gradFill rotWithShape="1">
          <a:gsLst>
            <a:gs pos="0">
              <a:schemeClr val="phClr">
                <a:shade val="100000"/>
                <a:satMod val="137000"/>
              </a:schemeClr>
            </a:gs>
            <a:gs pos="71000">
              <a:schemeClr val="phClr">
                <a:shade val="98000"/>
                <a:satMod val="137000"/>
              </a:schemeClr>
            </a:gs>
            <a:gs pos="100000">
              <a:schemeClr val="phClr">
                <a:shade val="75000"/>
                <a:satMod val="137000"/>
              </a:schemeClr>
            </a:gs>
          </a:gsLst>
          <a:path path="rect">
            <a:fillToRect l="50000" t="50000" r="50000" b="50000"/>
          </a:path>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80000"/>
                <a:satMod val="300000"/>
              </a:schemeClr>
            </a:gs>
            <a:gs pos="100000">
              <a:schemeClr val="phClr">
                <a:shade val="90000"/>
                <a:alpha val="80000"/>
                <a:satMod val="200000"/>
              </a:schemeClr>
            </a:gs>
          </a:gsLst>
          <a:path path="rect">
            <a:fillToRect l="20000" t="20000" r="20000" b="20000"/>
          </a:path>
        </a:gradFill>
        <a:gradFill rotWithShape="1">
          <a:gsLst>
            <a:gs pos="0">
              <a:schemeClr val="phClr">
                <a:tint val="80000"/>
                <a:satMod val="300000"/>
              </a:schemeClr>
            </a:gs>
            <a:gs pos="100000">
              <a:schemeClr val="phClr">
                <a:shade val="90000"/>
                <a:alpha val="80000"/>
                <a:satMod val="200000"/>
              </a:schemeClr>
            </a:gs>
          </a:gsLst>
          <a:path path="rect">
            <a:fillToRect l="5000" t="5000" r="5000" b="5000"/>
          </a:path>
        </a:gradFill>
      </a:bgFillStyleLst>
    </a:fmtScheme>
  </a:themeElements>
  <a:objectDefaults>
    <a:lnDef>
      <a:spPr>
        <a:ln>
          <a:solidFill>
            <a:schemeClr val="accent1"/>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Academic Literature">
      <a:dk1>
        <a:srgbClr val="514843"/>
      </a:dk1>
      <a:lt1>
        <a:srgbClr val="FFFFFF"/>
      </a:lt1>
      <a:dk2>
        <a:srgbClr val="000000"/>
      </a:dk2>
      <a:lt2>
        <a:srgbClr val="FFFFF3"/>
      </a:lt2>
      <a:accent1>
        <a:srgbClr val="514843"/>
      </a:accent1>
      <a:accent2>
        <a:srgbClr val="6D7D66"/>
      </a:accent2>
      <a:accent3>
        <a:srgbClr val="525A6A"/>
      </a:accent3>
      <a:accent4>
        <a:srgbClr val="827266"/>
      </a:accent4>
      <a:accent5>
        <a:srgbClr val="AE9A7E"/>
      </a:accent5>
      <a:accent6>
        <a:srgbClr val="A8A39E"/>
      </a:accent6>
      <a:hlink>
        <a:srgbClr val="59704F"/>
      </a:hlink>
      <a:folHlink>
        <a:srgbClr val="A8A39E"/>
      </a:folHlink>
    </a:clrScheme>
    <a:fontScheme name="Plantagenet Cherokee-Euphemia">
      <a:majorFont>
        <a:latin typeface="Plantagenet Cherokee"/>
        <a:ea typeface=""/>
        <a:cs typeface=""/>
      </a:majorFont>
      <a:minorFont>
        <a:latin typeface="Euphemia"/>
        <a:ea typeface=""/>
        <a:cs typeface=""/>
      </a:minorFont>
    </a:fontScheme>
    <a:fmtScheme name="AcademicLiterature">
      <a:fillStyleLst>
        <a:solidFill>
          <a:schemeClr val="phClr"/>
        </a:solidFill>
        <a:gradFill rotWithShape="1">
          <a:gsLst>
            <a:gs pos="0">
              <a:schemeClr val="phClr">
                <a:tint val="58000"/>
                <a:satMod val="300000"/>
              </a:schemeClr>
            </a:gs>
            <a:gs pos="100000">
              <a:schemeClr val="phClr">
                <a:tint val="68000"/>
                <a:satMod val="300000"/>
              </a:schemeClr>
            </a:gs>
          </a:gsLst>
          <a:path path="rect">
            <a:fillToRect l="50000" t="50000" r="50000" b="50000"/>
          </a:path>
        </a:gradFill>
        <a:gradFill rotWithShape="1">
          <a:gsLst>
            <a:gs pos="0">
              <a:schemeClr val="phClr">
                <a:shade val="100000"/>
                <a:satMod val="137000"/>
              </a:schemeClr>
            </a:gs>
            <a:gs pos="71000">
              <a:schemeClr val="phClr">
                <a:shade val="98000"/>
                <a:satMod val="137000"/>
              </a:schemeClr>
            </a:gs>
            <a:gs pos="100000">
              <a:schemeClr val="phClr">
                <a:shade val="75000"/>
                <a:satMod val="137000"/>
              </a:schemeClr>
            </a:gs>
          </a:gsLst>
          <a:path path="rect">
            <a:fillToRect l="50000" t="50000" r="50000" b="50000"/>
          </a:path>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80000"/>
                <a:satMod val="300000"/>
              </a:schemeClr>
            </a:gs>
            <a:gs pos="100000">
              <a:schemeClr val="phClr">
                <a:shade val="90000"/>
                <a:alpha val="80000"/>
                <a:satMod val="200000"/>
              </a:schemeClr>
            </a:gs>
          </a:gsLst>
          <a:path path="rect">
            <a:fillToRect l="20000" t="20000" r="20000" b="20000"/>
          </a:path>
        </a:gradFill>
        <a:gradFill rotWithShape="1">
          <a:gsLst>
            <a:gs pos="0">
              <a:schemeClr val="phClr">
                <a:tint val="80000"/>
                <a:satMod val="300000"/>
              </a:schemeClr>
            </a:gs>
            <a:gs pos="100000">
              <a:schemeClr val="phClr">
                <a:shade val="90000"/>
                <a:alpha val="80000"/>
                <a:satMod val="200000"/>
              </a:schemeClr>
            </a:gs>
          </a:gsLst>
          <a:path path="rect">
            <a:fillToRect l="5000" t="5000" r="5000" b="5000"/>
          </a:path>
        </a:gradFill>
      </a:bgFillStyleLst>
    </a:fmtScheme>
  </a:themeElements>
  <a:objectDefaults>
    <a:lnDef>
      <a:spPr>
        <a:ln>
          <a:solidFill>
            <a:schemeClr val="accent1"/>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TemplateFile" ma:contentTypeID="0x0101006EDDDB5EE6D98C44930B742096920B300400F5B6D36B3EF94B4E9A635CDF2A18F5B8" ma:contentTypeVersion="72" ma:contentTypeDescription="Create a new document." ma:contentTypeScope="" ma:versionID="a23e56308344d904b51738559c3d67c9">
  <xsd:schema xmlns:xsd="http://www.w3.org/2001/XMLSchema" xmlns:xs="http://www.w3.org/2001/XMLSchema" xmlns:p="http://schemas.microsoft.com/office/2006/metadata/properties" xmlns:ns2="4873beb7-5857-4685-be1f-d57550cc96cc" targetNamespace="http://schemas.microsoft.com/office/2006/metadata/properties" ma:root="true" ma:fieldsID="cd0908cc4600e77bf5da051303e00c8d" ns2:_="">
    <xsd:import namespace="4873beb7-5857-4685-be1f-d57550cc96cc"/>
    <xsd:element name="properties">
      <xsd:complexType>
        <xsd:sequence>
          <xsd:element name="documentManagement">
            <xsd:complexType>
              <xsd:all>
                <xsd:element ref="ns2:AcquiredFrom" minOccurs="0"/>
                <xsd:element ref="ns2:UACurrentWords" minOccurs="0"/>
                <xsd:element ref="ns2:TPApplication" minOccurs="0"/>
                <xsd:element ref="ns2:ApprovalLog" minOccurs="0"/>
                <xsd:element ref="ns2:ApprovalStatus" minOccurs="0"/>
                <xsd:element ref="ns2:AssetStart" minOccurs="0"/>
                <xsd:element ref="ns2:AssetExpire" minOccurs="0"/>
                <xsd:element ref="ns2:AssetId" minOccurs="0"/>
                <xsd:element ref="ns2:IsSearchable" minOccurs="0"/>
                <xsd:element ref="ns2:AssetType" minOccurs="0"/>
                <xsd:element ref="ns2:APAuthor" minOccurs="0"/>
                <xsd:element ref="ns2:AverageRating" minOccurs="0"/>
                <xsd:element ref="ns2:BlockPublish" minOccurs="0"/>
                <xsd:element ref="ns2:BugNumber" minOccurs="0"/>
                <xsd:element ref="ns2:CampaignTagsTaxHTField0" minOccurs="0"/>
                <xsd:element ref="ns2:TPClientViewer" minOccurs="0"/>
                <xsd:element ref="ns2:ClipArtFilename" minOccurs="0"/>
                <xsd:element ref="ns2:TPCommandLine" minOccurs="0"/>
                <xsd:element ref="ns2:TPComponent" minOccurs="0"/>
                <xsd:element ref="ns2:ContentItem" minOccurs="0"/>
                <xsd:element ref="ns2:CrawlForDependencies" minOccurs="0"/>
                <xsd:element ref="ns2:CSXHash" minOccurs="0"/>
                <xsd:element ref="ns2:CSXSubmissionMarket" minOccurs="0"/>
                <xsd:element ref="ns2:CSXUpdate" minOccurs="0"/>
                <xsd:element ref="ns2:IntlLangReviewDate" minOccurs="0"/>
                <xsd:element ref="ns2:IsDeleted" minOccurs="0"/>
                <xsd:element ref="ns2:APDescription" minOccurs="0"/>
                <xsd:element ref="ns2:DirectSourceMarket" minOccurs="0"/>
                <xsd:element ref="ns2:Downloads" minOccurs="0"/>
                <xsd:element ref="ns2:DSATActionTaken" minOccurs="0"/>
                <xsd:element ref="ns2:APEditor" minOccurs="0"/>
                <xsd:element ref="ns2:EditorialStatus" minOccurs="0"/>
                <xsd:element ref="ns2:EditorialTags" minOccurs="0"/>
                <xsd:element ref="ns2:TPExecutable" minOccurs="0"/>
                <xsd:element ref="ns2:FeatureTagsTaxHTField0" minOccurs="0"/>
                <xsd:element ref="ns2:TPFriendlyName" minOccurs="0"/>
                <xsd:element ref="ns2:FriendlyTitle" minOccurs="0"/>
                <xsd:element ref="ns2:PrimaryImageGen" minOccurs="0"/>
                <xsd:element ref="ns2:HandoffToMSDN" minOccurs="0"/>
                <xsd:element ref="ns2:InProjectListLookup" minOccurs="0"/>
                <xsd:element ref="ns2:TPInstallLocation" minOccurs="0"/>
                <xsd:element ref="ns2:InternalTagsTaxHTField0" minOccurs="0"/>
                <xsd:element ref="ns2:IntlLangReview" minOccurs="0"/>
                <xsd:element ref="ns2:IntlLangReviewer" minOccurs="0"/>
                <xsd:element ref="ns2:MarketSpecific" minOccurs="0"/>
                <xsd:element ref="ns2:LastCompleteVersionLookup" minOccurs="0"/>
                <xsd:element ref="ns2:LastHandOff" minOccurs="0"/>
                <xsd:element ref="ns2:LastModifiedDateTime" minOccurs="0"/>
                <xsd:element ref="ns2:LastPreviewErrorLookup" minOccurs="0"/>
                <xsd:element ref="ns2:LastPreviewResultLookup" minOccurs="0"/>
                <xsd:element ref="ns2:LastPreviewAttemptDateLookup" minOccurs="0"/>
                <xsd:element ref="ns2:LastPreviewedByLookup" minOccurs="0"/>
                <xsd:element ref="ns2:LastPreviewTimeLookup" minOccurs="0"/>
                <xsd:element ref="ns2:LastPreviewVersionLookup" minOccurs="0"/>
                <xsd:element ref="ns2:LastPublishErrorLookup" minOccurs="0"/>
                <xsd:element ref="ns2:LastPublishResultLookup" minOccurs="0"/>
                <xsd:element ref="ns2:LastPublishAttemptDateLookup" minOccurs="0"/>
                <xsd:element ref="ns2:LastPublishedByLookup" minOccurs="0"/>
                <xsd:element ref="ns2:LastPublishTimeLookup" minOccurs="0"/>
                <xsd:element ref="ns2:LastPublishVersionLookup" minOccurs="0"/>
                <xsd:element ref="ns2:TPLaunchHelpLinkType" minOccurs="0"/>
                <xsd:element ref="ns2:LegacyData" minOccurs="0"/>
                <xsd:element ref="ns2:TPLaunchHelpLink" minOccurs="0"/>
                <xsd:element ref="ns2:LocComments" minOccurs="0"/>
                <xsd:element ref="ns2:LocLastLocAttemptVersionLookup" minOccurs="0"/>
                <xsd:element ref="ns2:LocLastLocAttemptVersionTypeLookup" minOccurs="0"/>
                <xsd:element ref="ns2:LocManualTestRequired" minOccurs="0"/>
                <xsd:element ref="ns2:LocMarketGroupTiers2" minOccurs="0"/>
                <xsd:element ref="ns2:LocNewPublishedVersionLookup" minOccurs="0"/>
                <xsd:element ref="ns2:LocOverallHandbackStatusLookup" minOccurs="0"/>
                <xsd:element ref="ns2:LocOverallLocStatusLookup" minOccurs="0"/>
                <xsd:element ref="ns2:LocOverallPreviewStatusLookup" minOccurs="0"/>
                <xsd:element ref="ns2:LocOverallPublishStatusLookup" minOccurs="0"/>
                <xsd:element ref="ns2:IntlLocPriority" minOccurs="0"/>
                <xsd:element ref="ns2:LocProcessedForHandoffsLookup" minOccurs="0"/>
                <xsd:element ref="ns2:LocProcessedForMarketsLookup" minOccurs="0"/>
                <xsd:element ref="ns2:LocPublishedDependentAssetsLookup" minOccurs="0"/>
                <xsd:element ref="ns2:LocPublishedLinkedAssetsLookup" minOccurs="0"/>
                <xsd:element ref="ns2:LocRecommendedHandoff" minOccurs="0"/>
                <xsd:element ref="ns2:LocalizationTagsTaxHTField0" minOccurs="0"/>
                <xsd:element ref="ns2:MachineTranslated" minOccurs="0"/>
                <xsd:element ref="ns2:Manager" minOccurs="0"/>
                <xsd:element ref="ns2:Markets" minOccurs="0"/>
                <xsd:element ref="ns2:Milestone" minOccurs="0"/>
                <xsd:element ref="ns2:TPNamespace" minOccurs="0"/>
                <xsd:element ref="ns2:NumericId" minOccurs="0"/>
                <xsd:element ref="ns2:NumOfRatingsLookup" minOccurs="0"/>
                <xsd:element ref="ns2:OOCacheId" minOccurs="0"/>
                <xsd:element ref="ns2:OpenTemplate" minOccurs="0"/>
                <xsd:element ref="ns2:OriginAsset" minOccurs="0"/>
                <xsd:element ref="ns2:OriginalRelease" minOccurs="0"/>
                <xsd:element ref="ns2:OriginalSourceMarket" minOccurs="0"/>
                <xsd:element ref="ns2:OutputCachingOn" minOccurs="0"/>
                <xsd:element ref="ns2:ParentAssetId" minOccurs="0"/>
                <xsd:element ref="ns2:PlannedPubDate" minOccurs="0"/>
                <xsd:element ref="ns2:PolicheckWords" minOccurs="0"/>
                <xsd:element ref="ns2:BusinessGroup" minOccurs="0"/>
                <xsd:element ref="ns2:UAProjectedTotalWords" minOccurs="0"/>
                <xsd:element ref="ns2:Provider" minOccurs="0"/>
                <xsd:element ref="ns2:Providers" minOccurs="0"/>
                <xsd:element ref="ns2:PublishStatusLookup" minOccurs="0"/>
                <xsd:element ref="ns2:PublishTargets" minOccurs="0"/>
                <xsd:element ref="ns2:RecommendationsModifier" minOccurs="0"/>
                <xsd:element ref="ns2:ArtSampleDocs" minOccurs="0"/>
                <xsd:element ref="ns2:ScenarioTagsTaxHTField0" minOccurs="0"/>
                <xsd:element ref="ns2:ShowIn" minOccurs="0"/>
                <xsd:element ref="ns2:SourceTitle" minOccurs="0"/>
                <xsd:element ref="ns2:CSXSubmissionDate" minOccurs="0"/>
                <xsd:element ref="ns2:SubmitterId" minOccurs="0"/>
                <xsd:element ref="ns2:TaxCatchAll" minOccurs="0"/>
                <xsd:element ref="ns2:TaxCatchAllLabel" minOccurs="0"/>
                <xsd:element ref="ns2:TemplateStatus" minOccurs="0"/>
                <xsd:element ref="ns2:TemplateTemplateType" minOccurs="0"/>
                <xsd:element ref="ns2:ThumbnailAssetId" minOccurs="0"/>
                <xsd:element ref="ns2:TimesCloned" minOccurs="0"/>
                <xsd:element ref="ns2:TrustLevel" minOccurs="0"/>
                <xsd:element ref="ns2:UALocComments" minOccurs="0"/>
                <xsd:element ref="ns2:UALocRecommendation" minOccurs="0"/>
                <xsd:element ref="ns2:UANotes" minOccurs="0"/>
                <xsd:element ref="ns2:TPAppVersion" minOccurs="0"/>
                <xsd:element ref="ns2:VoteCoun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873beb7-5857-4685-be1f-d57550cc96cc" elementFormDefault="qualified">
    <xsd:import namespace="http://schemas.microsoft.com/office/2006/documentManagement/types"/>
    <xsd:import namespace="http://schemas.microsoft.com/office/infopath/2007/PartnerControls"/>
    <xsd:element name="AcquiredFrom" ma:index="1" nillable="true" ma:displayName="Acquired From" ma:default="Internal MS" ma:internalName="AcquiredFrom" ma:readOnly="false">
      <xsd:simpleType>
        <xsd:restriction base="dms:Choice">
          <xsd:enumeration value="Internal MS"/>
          <xsd:enumeration value="Community"/>
          <xsd:enumeration value="MVP"/>
          <xsd:enumeration value="Publisher"/>
          <xsd:enumeration value="Partner"/>
          <xsd:enumeration value="None"/>
        </xsd:restriction>
      </xsd:simpleType>
    </xsd:element>
    <xsd:element name="UACurrentWords" ma:index="2" nillable="true" ma:displayName="Actual Word Count" ma:default="" ma:internalName="UACurrentWords" ma:readOnly="false">
      <xsd:simpleType>
        <xsd:restriction base="dms:Unknown"/>
      </xsd:simpleType>
    </xsd:element>
    <xsd:element name="TPApplication" ma:index="3" nillable="true" ma:displayName="Application to Open Template With" ma:default="" ma:internalName="TPApplication">
      <xsd:simpleType>
        <xsd:restriction base="dms:Text"/>
      </xsd:simpleType>
    </xsd:element>
    <xsd:element name="ApprovalLog" ma:index="4" nillable="true" ma:displayName="Approval Log" ma:default="" ma:hidden="true" ma:internalName="ApprovalLog" ma:readOnly="false">
      <xsd:simpleType>
        <xsd:restriction base="dms:Note"/>
      </xsd:simpleType>
    </xsd:element>
    <xsd:element name="ApprovalStatus" ma:index="5" nillable="true" ma:displayName="Approval Status" ma:default="InProgress" ma:internalName="ApprovalStatus" ma:readOnly="false">
      <xsd:simpleType>
        <xsd:restriction base="dms:Choice">
          <xsd:enumeration value="InProgress"/>
          <xsd:enumeration value="Rejected"/>
          <xsd:enumeration value="Questionable"/>
          <xsd:enumeration value="ApprovedAutomatic"/>
          <xsd:enumeration value="ApprovedManual"/>
          <xsd:enumeration value="On Hold"/>
          <xsd:enumeration value="Needs Review"/>
          <xsd:enumeration value="A Violation"/>
          <xsd:enumeration value="Unpublished Violation"/>
        </xsd:restriction>
      </xsd:simpleType>
    </xsd:element>
    <xsd:element name="AssetStart" ma:index="6" nillable="true" ma:displayName="Asset Begin Date" ma:default="[Today]" ma:internalName="AssetStart" ma:readOnly="false">
      <xsd:simpleType>
        <xsd:restriction base="dms:DateTime"/>
      </xsd:simpleType>
    </xsd:element>
    <xsd:element name="AssetExpire" ma:index="7" nillable="true" ma:displayName="Asset End Date" ma:default="2029-01-01T08:00:00Z" ma:format="DateTime" ma:internalName="AssetExpire" ma:readOnly="false">
      <xsd:simpleType>
        <xsd:restriction base="dms:DateTime"/>
      </xsd:simpleType>
    </xsd:element>
    <xsd:element name="AssetId" ma:index="8" nillable="true" ma:displayName="Asset ID" ma:default="" ma:indexed="true" ma:internalName="AssetId" ma:readOnly="false">
      <xsd:simpleType>
        <xsd:restriction base="dms:Text">
          <xsd:maxLength value="255"/>
        </xsd:restriction>
      </xsd:simpleType>
    </xsd:element>
    <xsd:element name="IsSearchable" ma:index="9" nillable="true" ma:displayName="Asset Searchable?" ma:default="true" ma:internalName="IsSearchable" ma:readOnly="false">
      <xsd:simpleType>
        <xsd:restriction base="dms:Boolean"/>
      </xsd:simpleType>
    </xsd:element>
    <xsd:element name="AssetType" ma:index="10" nillable="true" ma:displayName="Asset Type" ma:default="" ma:internalName="AssetType" ma:readOnly="false">
      <xsd:simpleType>
        <xsd:restriction base="dms:Unknown"/>
      </xsd:simpleType>
    </xsd:element>
    <xsd:element name="APAuthor" ma:index="11" nillable="true" ma:displayName="Author" ma:default="" ma:list="UserInfo" ma:internalName="APAuth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AverageRating" ma:index="12" nillable="true" ma:displayName="Average Rating" ma:internalName="AverageRating" ma:readOnly="false">
      <xsd:simpleType>
        <xsd:restriction base="dms:Text"/>
      </xsd:simpleType>
    </xsd:element>
    <xsd:element name="BlockPublish" ma:index="13" nillable="true" ma:displayName="Block from Publishing?" ma:default="" ma:internalName="BlockPublish" ma:readOnly="false">
      <xsd:simpleType>
        <xsd:restriction base="dms:Boolean"/>
      </xsd:simpleType>
    </xsd:element>
    <xsd:element name="BugNumber" ma:index="14" nillable="true" ma:displayName="Bug Number" ma:default="" ma:internalName="BugNumber" ma:readOnly="false">
      <xsd:simpleType>
        <xsd:restriction base="dms:Text"/>
      </xsd:simpleType>
    </xsd:element>
    <xsd:element name="CampaignTagsTaxHTField0" ma:index="16" nillable="true" ma:taxonomy="true" ma:internalName="CampaignTagsTaxHTField0" ma:taxonomyFieldName="CampaignTags" ma:displayName="Campaigns" ma:readOnly="false" ma:default="" ma:fieldId="{1df42cc3-2301-4f11-a52a-6ead923c29ed}" ma:taxonomyMulti="true" ma:sspId="8f79753a-75d3-41f5-8ca3-40b843941b4f" ma:termSetId="ca0e50d4-faa1-44ce-961e-bb1441c60e66" ma:anchorId="00000000-0000-0000-0000-000000000000" ma:open="false" ma:isKeyword="false">
      <xsd:complexType>
        <xsd:sequence>
          <xsd:element ref="pc:Terms" minOccurs="0" maxOccurs="1"/>
        </xsd:sequence>
      </xsd:complexType>
    </xsd:element>
    <xsd:element name="TPClientViewer" ma:index="17" nillable="true" ma:displayName="Client Viewer" ma:default="" ma:internalName="TPClientViewer">
      <xsd:simpleType>
        <xsd:restriction base="dms:Text"/>
      </xsd:simpleType>
    </xsd:element>
    <xsd:element name="ClipArtFilename" ma:index="18" nillable="true" ma:displayName="Clip Art Name" ma:default="" ma:internalName="ClipArtFilename" ma:readOnly="false">
      <xsd:simpleType>
        <xsd:restriction base="dms:Text"/>
      </xsd:simpleType>
    </xsd:element>
    <xsd:element name="TPCommandLine" ma:index="19" nillable="true" ma:displayName="Command Line" ma:default="" ma:internalName="TPCommandLine">
      <xsd:simpleType>
        <xsd:restriction base="dms:Text"/>
      </xsd:simpleType>
    </xsd:element>
    <xsd:element name="TPComponent" ma:index="20" nillable="true" ma:displayName="Component" ma:default="" ma:internalName="TPComponent">
      <xsd:simpleType>
        <xsd:restriction base="dms:Text"/>
      </xsd:simpleType>
    </xsd:element>
    <xsd:element name="ContentItem" ma:index="21" nillable="true" ma:displayName="Content Item" ma:default="" ma:hidden="true" ma:internalName="ContentItem" ma:readOnly="false">
      <xsd:simpleType>
        <xsd:restriction base="dms:Unknown"/>
      </xsd:simpleType>
    </xsd:element>
    <xsd:element name="CrawlForDependencies" ma:index="23" nillable="true" ma:displayName="Crawl for Dependencies?" ma:default="true" ma:internalName="CrawlForDependencies" ma:readOnly="false">
      <xsd:simpleType>
        <xsd:restriction base="dms:Boolean"/>
      </xsd:simpleType>
    </xsd:element>
    <xsd:element name="CSXHash" ma:index="26" nillable="true" ma:displayName="CSX Hash" ma:default="" ma:indexed="true" ma:internalName="CSXHash" ma:readOnly="false">
      <xsd:simpleType>
        <xsd:restriction base="dms:Text"/>
      </xsd:simpleType>
    </xsd:element>
    <xsd:element name="CSXSubmissionMarket" ma:index="27" nillable="true" ma:displayName="CSX Submission Market" ma:default="" ma:list="{2FBD1B11-2ACE-4FDC-B5A3-635D4ADF6F1B}" ma:internalName="CSXSubmissionMarket" ma:readOnly="false" ma:showField="MarketName" ma:web="4873beb7-5857-4685-be1f-d57550cc96cc">
      <xsd:simpleType>
        <xsd:restriction base="dms:Lookup"/>
      </xsd:simpleType>
    </xsd:element>
    <xsd:element name="CSXUpdate" ma:index="28" nillable="true" ma:displayName="CSX Updated?" ma:default="false" ma:internalName="CSXUpdate" ma:readOnly="false">
      <xsd:simpleType>
        <xsd:restriction base="dms:Boolean"/>
      </xsd:simpleType>
    </xsd:element>
    <xsd:element name="IntlLangReviewDate" ma:index="29" nillable="true" ma:displayName="Date to Complete Intl QA" ma:default="" ma:internalName="IntlLangReviewDate" ma:readOnly="false">
      <xsd:simpleType>
        <xsd:restriction base="dms:DateTime"/>
      </xsd:simpleType>
    </xsd:element>
    <xsd:element name="IsDeleted" ma:index="30" nillable="true" ma:displayName="Deleted?" ma:default="" ma:internalName="IsDeleted" ma:readOnly="false">
      <xsd:simpleType>
        <xsd:restriction base="dms:Boolean"/>
      </xsd:simpleType>
    </xsd:element>
    <xsd:element name="APDescription" ma:index="31" nillable="true" ma:displayName="Description" ma:default="" ma:internalName="APDescription" ma:readOnly="false">
      <xsd:simpleType>
        <xsd:restriction base="dms:Note"/>
      </xsd:simpleType>
    </xsd:element>
    <xsd:element name="DirectSourceMarket" ma:index="32" nillable="true" ma:displayName="Direct Source Market Group" ma:default="" ma:internalName="DirectSourceMarket" ma:readOnly="false">
      <xsd:simpleType>
        <xsd:restriction base="dms:Text"/>
      </xsd:simpleType>
    </xsd:element>
    <xsd:element name="Downloads" ma:index="33" nillable="true" ma:displayName="Downloads" ma:default="0" ma:hidden="true" ma:internalName="Downloads" ma:readOnly="false">
      <xsd:simpleType>
        <xsd:restriction base="dms:Unknown"/>
      </xsd:simpleType>
    </xsd:element>
    <xsd:element name="DSATActionTaken" ma:index="34" nillable="true" ma:displayName="DSAT Action Taken" ma:default="" ma:internalName="DSATActionTaken" ma:readOnly="false">
      <xsd:simpleType>
        <xsd:restriction base="dms:Choice">
          <xsd:enumeration value="Best Bets"/>
          <xsd:enumeration value="Expire"/>
          <xsd:enumeration value="Hide"/>
          <xsd:enumeration value="None"/>
        </xsd:restriction>
      </xsd:simpleType>
    </xsd:element>
    <xsd:element name="APEditor" ma:index="35" nillable="true" ma:displayName="Editor" ma:default="" ma:list="UserInfo" ma:internalName="APEdit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ditorialStatus" ma:index="36" nillable="true" ma:displayName="Editorial Status" ma:default="" ma:internalName="EditorialStatus" ma:readOnly="false">
      <xsd:simpleType>
        <xsd:restriction base="dms:Unknown"/>
      </xsd:simpleType>
    </xsd:element>
    <xsd:element name="EditorialTags" ma:index="37" nillable="true" ma:displayName="Editorial Tags" ma:default="" ma:internalName="EditorialTags">
      <xsd:simpleType>
        <xsd:restriction base="dms:Unknown"/>
      </xsd:simpleType>
    </xsd:element>
    <xsd:element name="TPExecutable" ma:index="38" nillable="true" ma:displayName="Executable" ma:default="" ma:internalName="TPExecutable">
      <xsd:simpleType>
        <xsd:restriction base="dms:Text"/>
      </xsd:simpleType>
    </xsd:element>
    <xsd:element name="FeatureTagsTaxHTField0" ma:index="40" nillable="true" ma:taxonomy="true" ma:internalName="FeatureTagsTaxHTField0" ma:taxonomyFieldName="FeatureTags" ma:displayName="Features" ma:readOnly="false" ma:default="" ma:fieldId="{7fc0d542-15c6-4882-a8e3-13bca44403fb}" ma:taxonomyMulti="true" ma:sspId="8f79753a-75d3-41f5-8ca3-40b843941b4f" ma:termSetId="f1ab6845-967d-4854-a0ba-4ec07f0f8113" ma:anchorId="00000000-0000-0000-0000-000000000000" ma:open="false" ma:isKeyword="false">
      <xsd:complexType>
        <xsd:sequence>
          <xsd:element ref="pc:Terms" minOccurs="0" maxOccurs="1"/>
        </xsd:sequence>
      </xsd:complexType>
    </xsd:element>
    <xsd:element name="TPFriendlyName" ma:index="41" nillable="true" ma:displayName="Friendly Name" ma:default="" ma:internalName="TPFriendlyName">
      <xsd:simpleType>
        <xsd:restriction base="dms:Text"/>
      </xsd:simpleType>
    </xsd:element>
    <xsd:element name="FriendlyTitle" ma:index="42" nillable="true" ma:displayName="Friendly Title" ma:default="" ma:description="Shorter title to be used when displaying search results" ma:internalName="FriendlyTitle" ma:readOnly="false">
      <xsd:simpleType>
        <xsd:restriction base="dms:Text"/>
      </xsd:simpleType>
    </xsd:element>
    <xsd:element name="PrimaryImageGen" ma:index="43" nillable="true" ma:displayName="Generate Images?" ma:default="true" ma:internalName="PrimaryImageGen">
      <xsd:simpleType>
        <xsd:restriction base="dms:Boolean"/>
      </xsd:simpleType>
    </xsd:element>
    <xsd:element name="HandoffToMSDN" ma:index="44" nillable="true" ma:displayName="Handoff To MSDN Date" ma:default="" ma:internalName="HandoffToMSDN" ma:readOnly="false">
      <xsd:simpleType>
        <xsd:restriction base="dms:DateTime"/>
      </xsd:simpleType>
    </xsd:element>
    <xsd:element name="InProjectListLookup" ma:index="45" nillable="true" ma:displayName="InProjectListLookup" ma:list="{9E343742-310B-4684-A24C-1D137CB4B230}" ma:internalName="InProjectListLookup" ma:readOnly="true" ma:showField="InProjectLis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InstallLocation" ma:index="46" nillable="true" ma:displayName="Install Location" ma:default="" ma:internalName="TPInstallLocation">
      <xsd:simpleType>
        <xsd:restriction base="dms:Text"/>
      </xsd:simpleType>
    </xsd:element>
    <xsd:element name="InternalTagsTaxHTField0" ma:index="48" nillable="true" ma:taxonomy="true" ma:internalName="InternalTagsTaxHTField0" ma:taxonomyFieldName="InternalTags" ma:displayName="Internal Tags" ma:readOnly="false" ma:default="" ma:fieldId="{1490b8a4-2706-41ec-b5e3-73176dccf34e}" ma:taxonomyMulti="true" ma:sspId="8f79753a-75d3-41f5-8ca3-40b843941b4f" ma:termSetId="82b6639e-f7fc-4c18-ad2d-003a6e707765" ma:anchorId="00000000-0000-0000-0000-000000000000" ma:open="false" ma:isKeyword="false">
      <xsd:complexType>
        <xsd:sequence>
          <xsd:element ref="pc:Terms" minOccurs="0" maxOccurs="1"/>
        </xsd:sequence>
      </xsd:complexType>
    </xsd:element>
    <xsd:element name="IntlLangReview" ma:index="49" nillable="true" ma:displayName="Intl Lang QA Review Required?" ma:default="" ma:internalName="IntlLangReview" ma:readOnly="false">
      <xsd:simpleType>
        <xsd:restriction base="dms:Boolean"/>
      </xsd:simpleType>
    </xsd:element>
    <xsd:element name="IntlLangReviewer" ma:index="50" nillable="true" ma:displayName="Intl Lang QA Reviewer" ma:default="" ma:internalName="IntlLangReviewer" ma:readOnly="false">
      <xsd:simpleType>
        <xsd:restriction base="dms:Text"/>
      </xsd:simpleType>
    </xsd:element>
    <xsd:element name="MarketSpecific" ma:index="51" nillable="true" ma:displayName="Is Market Specific?" ma:default="" ma:internalName="MarketSpecific" ma:readOnly="false">
      <xsd:simpleType>
        <xsd:restriction base="dms:Boolean"/>
      </xsd:simpleType>
    </xsd:element>
    <xsd:element name="LastCompleteVersionLookup" ma:index="52" nillable="true" ma:displayName="Last Complete Version Lookup" ma:default="" ma:list="{9E343742-310B-4684-A24C-1D137CB4B230}" ma:internalName="LastCompleteVersionLookup" ma:readOnly="true" ma:showField="LastComplete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HandOff" ma:index="53" nillable="true" ma:displayName="Last Hand-off" ma:default="" ma:internalName="LastHandOff" ma:readOnly="false">
      <xsd:simpleType>
        <xsd:restriction base="dms:DateTime"/>
      </xsd:simpleType>
    </xsd:element>
    <xsd:element name="LastModifiedDateTime" ma:index="54" nillable="true" ma:displayName="Last Modified Date" ma:default="" ma:internalName="LastModifiedDateTime" ma:readOnly="false">
      <xsd:simpleType>
        <xsd:restriction base="dms:DateTime"/>
      </xsd:simpleType>
    </xsd:element>
    <xsd:element name="LastPreviewErrorLookup" ma:index="55" nillable="true" ma:displayName="Last Preview Attempt Error" ma:default="" ma:list="{9E343742-310B-4684-A24C-1D137CB4B230}" ma:internalName="LastPreviewErrorLookup" ma:readOnly="true" ma:showField="LastPreview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ResultLookup" ma:index="56" nillable="true" ma:displayName="Last Preview Attempt Result" ma:default="" ma:list="{9E343742-310B-4684-A24C-1D137CB4B230}" ma:internalName="LastPreviewResultLookup" ma:readOnly="true" ma:showField="LastPreview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AttemptDateLookup" ma:index="57" nillable="true" ma:displayName="Last Preview Attempted On" ma:default="" ma:list="{9E343742-310B-4684-A24C-1D137CB4B230}" ma:internalName="LastPreviewAttemptDateLookup" ma:readOnly="true" ma:showField="LastPreview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edByLookup" ma:index="58" nillable="true" ma:displayName="Last Previewed By" ma:default="" ma:list="{9E343742-310B-4684-A24C-1D137CB4B230}" ma:internalName="LastPreviewedByLookup" ma:readOnly="true" ma:showField="LastPreview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TimeLookup" ma:index="59" nillable="true" ma:displayName="Last Previewed Date" ma:default="" ma:list="{9E343742-310B-4684-A24C-1D137CB4B230}" ma:internalName="LastPreviewTimeLookup" ma:readOnly="true" ma:showField="LastPreview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VersionLookup" ma:index="60" nillable="true" ma:displayName="Last Previewed Version" ma:default="" ma:list="{9E343742-310B-4684-A24C-1D137CB4B230}" ma:internalName="LastPreviewVersionLookup" ma:readOnly="true" ma:showField="LastPreview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rrorLookup" ma:index="61" nillable="true" ma:displayName="Last Publish Attempt Error" ma:default="" ma:list="{9E343742-310B-4684-A24C-1D137CB4B230}" ma:internalName="LastPublishErrorLookup" ma:readOnly="true" ma:showField="LastPublish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ResultLookup" ma:index="62" nillable="true" ma:displayName="Last Publish Attempt Result" ma:default="" ma:list="{9E343742-310B-4684-A24C-1D137CB4B230}" ma:internalName="LastPublishResultLookup" ma:readOnly="true" ma:showField="LastPublish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AttemptDateLookup" ma:index="63" nillable="true" ma:displayName="Last Publish Attempted On" ma:default="" ma:list="{9E343742-310B-4684-A24C-1D137CB4B230}" ma:internalName="LastPublishAttemptDateLookup" ma:readOnly="true" ma:showField="LastPublish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dByLookup" ma:index="64" nillable="true" ma:displayName="Last Published By" ma:default="" ma:list="{9E343742-310B-4684-A24C-1D137CB4B230}" ma:internalName="LastPublishedByLookup" ma:readOnly="true" ma:showField="LastPublish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TimeLookup" ma:index="65" nillable="true" ma:displayName="Last Published Date" ma:default="" ma:list="{9E343742-310B-4684-A24C-1D137CB4B230}" ma:internalName="LastPublishTimeLookup" ma:readOnly="true" ma:showField="LastPublish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VersionLookup" ma:index="66" nillable="true" ma:displayName="Last Published Version" ma:default="" ma:list="{9E343742-310B-4684-A24C-1D137CB4B230}" ma:internalName="LastPublishVersionLookup" ma:readOnly="true" ma:showField="LastPublish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LaunchHelpLinkType" ma:index="67" nillable="true" ma:displayName="Launch Help Link Type" ma:default="Template" ma:internalName="TPLaunchHelpLinkType">
      <xsd:simpleType>
        <xsd:restriction base="dms:Choice">
          <xsd:enumeration value="Template"/>
          <xsd:enumeration value="Training"/>
          <xsd:enumeration value="URL"/>
          <xsd:enumeration value="None"/>
        </xsd:restriction>
      </xsd:simpleType>
    </xsd:element>
    <xsd:element name="LegacyData" ma:index="68" nillable="true" ma:displayName="Legacy Data" ma:default="" ma:internalName="LegacyData" ma:readOnly="false">
      <xsd:simpleType>
        <xsd:restriction base="dms:Note"/>
      </xsd:simpleType>
    </xsd:element>
    <xsd:element name="TPLaunchHelpLink" ma:index="69" nillable="true" ma:displayName="Link to Launch Help Topic" ma:default="" ma:internalName="TPLaunchHelpLink">
      <xsd:simpleType>
        <xsd:restriction base="dms:Text"/>
      </xsd:simpleType>
    </xsd:element>
    <xsd:element name="LocComments" ma:index="70" nillable="true" ma:displayName="Loc Approval Comments" ma:default="" ma:internalName="LocComments" ma:readOnly="false">
      <xsd:simpleType>
        <xsd:restriction base="dms:Note"/>
      </xsd:simpleType>
    </xsd:element>
    <xsd:element name="LocLastLocAttemptVersionLookup" ma:index="71" nillable="true" ma:displayName="Loc Last Loc Attempt Version" ma:default="" ma:list="{7DD1DCEC-E449-43D3-891F-7DC62F62AD21}" ma:internalName="LocLastLocAttemptVersionLookup" ma:readOnly="false" ma:showField="LastLocAttemptVersion" ma:web="4873beb7-5857-4685-be1f-d57550cc96cc">
      <xsd:simpleType>
        <xsd:restriction base="dms:Lookup"/>
      </xsd:simpleType>
    </xsd:element>
    <xsd:element name="LocLastLocAttemptVersionTypeLookup" ma:index="72" nillable="true" ma:displayName="Loc Last Loc Attempt Version Type" ma:default="" ma:list="{7DD1DCEC-E449-43D3-891F-7DC62F62AD21}" ma:internalName="LocLastLocAttemptVersionTypeLookup" ma:readOnly="true" ma:showField="LastLocAttemptVersionType" ma:web="4873beb7-5857-4685-be1f-d57550cc96cc">
      <xsd:simpleType>
        <xsd:restriction base="dms:Lookup"/>
      </xsd:simpleType>
    </xsd:element>
    <xsd:element name="LocManualTestRequired" ma:index="73" nillable="true" ma:displayName="Loc Manual Test Required" ma:default="" ma:internalName="LocManualTestRequired" ma:readOnly="false">
      <xsd:simpleType>
        <xsd:restriction base="dms:Boolean"/>
      </xsd:simpleType>
    </xsd:element>
    <xsd:element name="LocMarketGroupTiers2" ma:index="74" nillable="true" ma:displayName="Loc Market Group Tiers" ma:internalName="LocMarketGroupTiers2" ma:readOnly="false">
      <xsd:simpleType>
        <xsd:restriction base="dms:Unknown"/>
      </xsd:simpleType>
    </xsd:element>
    <xsd:element name="LocNewPublishedVersionLookup" ma:index="75" nillable="true" ma:displayName="Loc New Published Version Lookup" ma:default="" ma:list="{7DD1DCEC-E449-43D3-891F-7DC62F62AD21}" ma:internalName="LocNewPublishedVersionLookup" ma:readOnly="true" ma:showField="NewPublishedVersion" ma:web="4873beb7-5857-4685-be1f-d57550cc96cc">
      <xsd:simpleType>
        <xsd:restriction base="dms:Lookup"/>
      </xsd:simpleType>
    </xsd:element>
    <xsd:element name="LocOverallHandbackStatusLookup" ma:index="76" nillable="true" ma:displayName="Loc Overall Handback Status" ma:default="" ma:list="{7DD1DCEC-E449-43D3-891F-7DC62F62AD21}" ma:internalName="LocOverallHandbackStatusLookup" ma:readOnly="true" ma:showField="OverallHandbackStatus" ma:web="4873beb7-5857-4685-be1f-d57550cc96cc">
      <xsd:simpleType>
        <xsd:restriction base="dms:Lookup"/>
      </xsd:simpleType>
    </xsd:element>
    <xsd:element name="LocOverallLocStatusLookup" ma:index="77" nillable="true" ma:displayName="Loc Overall Localize Status" ma:default="" ma:list="{7DD1DCEC-E449-43D3-891F-7DC62F62AD21}" ma:internalName="LocOverallLocStatusLookup" ma:readOnly="true" ma:showField="OverallLocStatus" ma:web="4873beb7-5857-4685-be1f-d57550cc96cc">
      <xsd:simpleType>
        <xsd:restriction base="dms:Lookup"/>
      </xsd:simpleType>
    </xsd:element>
    <xsd:element name="LocOverallPreviewStatusLookup" ma:index="78" nillable="true" ma:displayName="Loc Overall Preview Status" ma:default="" ma:list="{7DD1DCEC-E449-43D3-891F-7DC62F62AD21}" ma:internalName="LocOverallPreviewStatusLookup" ma:readOnly="true" ma:showField="OverallPreviewStatus" ma:web="4873beb7-5857-4685-be1f-d57550cc96cc">
      <xsd:simpleType>
        <xsd:restriction base="dms:Lookup"/>
      </xsd:simpleType>
    </xsd:element>
    <xsd:element name="LocOverallPublishStatusLookup" ma:index="79" nillable="true" ma:displayName="Loc Overall Publish Status" ma:default="" ma:list="{7DD1DCEC-E449-43D3-891F-7DC62F62AD21}" ma:internalName="LocOverallPublishStatusLookup" ma:readOnly="true" ma:showField="OverallPublishStatus" ma:web="4873beb7-5857-4685-be1f-d57550cc96cc">
      <xsd:simpleType>
        <xsd:restriction base="dms:Lookup"/>
      </xsd:simpleType>
    </xsd:element>
    <xsd:element name="IntlLocPriority" ma:index="80" nillable="true" ma:displayName="Loc Priority" ma:default="" ma:internalName="IntlLocPriority" ma:readOnly="false">
      <xsd:simpleType>
        <xsd:restriction base="dms:Unknown"/>
      </xsd:simpleType>
    </xsd:element>
    <xsd:element name="LocProcessedForHandoffsLookup" ma:index="81" nillable="true" ma:displayName="Loc Processed For Handoffs" ma:default="" ma:list="{7DD1DCEC-E449-43D3-891F-7DC62F62AD21}" ma:internalName="LocProcessedForHandoffsLookup" ma:readOnly="true" ma:showField="ProcessedForHandoffs" ma:web="4873beb7-5857-4685-be1f-d57550cc96cc">
      <xsd:simpleType>
        <xsd:restriction base="dms:Lookup"/>
      </xsd:simpleType>
    </xsd:element>
    <xsd:element name="LocProcessedForMarketsLookup" ma:index="82" nillable="true" ma:displayName="Loc Processed For Markets" ma:default="" ma:list="{7DD1DCEC-E449-43D3-891F-7DC62F62AD21}" ma:internalName="LocProcessedForMarketsLookup" ma:readOnly="true" ma:showField="ProcessedForMarkets" ma:web="4873beb7-5857-4685-be1f-d57550cc96cc">
      <xsd:simpleType>
        <xsd:restriction base="dms:Lookup"/>
      </xsd:simpleType>
    </xsd:element>
    <xsd:element name="LocPublishedDependentAssetsLookup" ma:index="83" nillable="true" ma:displayName="Loc Published Dependent Assets" ma:default="" ma:list="{7DD1DCEC-E449-43D3-891F-7DC62F62AD21}" ma:internalName="LocPublishedDependentAssetsLookup" ma:readOnly="true" ma:showField="PublishedDependentAssets" ma:web="4873beb7-5857-4685-be1f-d57550cc96cc">
      <xsd:simpleType>
        <xsd:restriction base="dms:Lookup"/>
      </xsd:simpleType>
    </xsd:element>
    <xsd:element name="LocPublishedLinkedAssetsLookup" ma:index="84" nillable="true" ma:displayName="Loc Published Linked Assets" ma:default="" ma:list="{7DD1DCEC-E449-43D3-891F-7DC62F62AD21}" ma:internalName="LocPublishedLinkedAssetsLookup" ma:readOnly="true" ma:showField="PublishedLinkedAssets" ma:web="4873beb7-5857-4685-be1f-d57550cc96cc">
      <xsd:simpleType>
        <xsd:restriction base="dms:Lookup"/>
      </xsd:simpleType>
    </xsd:element>
    <xsd:element name="LocRecommendedHandoff" ma:index="85" nillable="true" ma:displayName="Loc Recommended Handoff" ma:default="" ma:indexed="true" ma:internalName="LocRecommendedHandoff" ma:readOnly="false">
      <xsd:simpleType>
        <xsd:restriction base="dms:Text"/>
      </xsd:simpleType>
    </xsd:element>
    <xsd:element name="LocalizationTagsTaxHTField0" ma:index="87" nillable="true" ma:taxonomy="true" ma:internalName="LocalizationTagsTaxHTField0" ma:taxonomyFieldName="LocalizationTags" ma:displayName="Localization Tags" ma:readOnly="false" ma:default="" ma:fieldId="{00f02cb3-2c7c-424a-9c61-10e9b6878429}" ma:taxonomyMulti="true" ma:sspId="8f79753a-75d3-41f5-8ca3-40b843941b4f" ma:termSetId="5b7703a5-8e8b-4b58-8b31-1cea35331da3" ma:anchorId="00000000-0000-0000-0000-000000000000" ma:open="false" ma:isKeyword="false">
      <xsd:complexType>
        <xsd:sequence>
          <xsd:element ref="pc:Terms" minOccurs="0" maxOccurs="1"/>
        </xsd:sequence>
      </xsd:complexType>
    </xsd:element>
    <xsd:element name="MachineTranslated" ma:index="88" nillable="true" ma:displayName="Machine Translated" ma:default="" ma:internalName="MachineTranslated" ma:readOnly="false">
      <xsd:simpleType>
        <xsd:restriction base="dms:Boolean"/>
      </xsd:simpleType>
    </xsd:element>
    <xsd:element name="Manager" ma:index="89" nillable="true" ma:displayName="Manager" ma:hidden="true" ma:internalName="Manager" ma:readOnly="false">
      <xsd:simpleType>
        <xsd:restriction base="dms:Text"/>
      </xsd:simpleType>
    </xsd:element>
    <xsd:element name="Markets" ma:index="90" nillable="true" ma:displayName="Markets" ma:default="" ma:description="Leave blank to show in all markets" ma:list="{2FBD1B11-2ACE-4FDC-B5A3-635D4ADF6F1B}" ma:internalName="Markets" ma:readOnly="false" ma:showField="MarketNa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Milestone" ma:index="91" nillable="true" ma:displayName="Milestone" ma:default="" ma:internalName="Milestone" ma:readOnly="false">
      <xsd:simpleType>
        <xsd:restriction base="dms:Unknown"/>
      </xsd:simpleType>
    </xsd:element>
    <xsd:element name="TPNamespace" ma:index="94" nillable="true" ma:displayName="Namespace" ma:default="" ma:internalName="TPNamespace">
      <xsd:simpleType>
        <xsd:restriction base="dms:Text"/>
      </xsd:simpleType>
    </xsd:element>
    <xsd:element name="NumericId" ma:index="95" nillable="true" ma:displayName="Numeric ID" ma:default="" ma:indexed="true" ma:internalName="NumericId" ma:readOnly="false">
      <xsd:simpleType>
        <xsd:restriction base="dms:Number"/>
      </xsd:simpleType>
    </xsd:element>
    <xsd:element name="NumOfRatingsLookup" ma:index="96" nillable="true" ma:displayName="NumOfRatings" ma:default="" ma:list="{9E343742-310B-4684-A24C-1D137CB4B230}" ma:internalName="NumOfRatingsLookup" ma:readOnly="true" ma:showField="NumOfRating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OOCacheId" ma:index="97" nillable="true" ma:displayName="OOCacheId" ma:internalName="OOCacheId" ma:readOnly="false">
      <xsd:simpleType>
        <xsd:restriction base="dms:Text"/>
      </xsd:simpleType>
    </xsd:element>
    <xsd:element name="OpenTemplate" ma:index="98" nillable="true" ma:displayName="Open Template" ma:default="true" ma:internalName="OpenTemplate">
      <xsd:simpleType>
        <xsd:restriction base="dms:Boolean"/>
      </xsd:simpleType>
    </xsd:element>
    <xsd:element name="OriginAsset" ma:index="99" nillable="true" ma:displayName="Origin Asset" ma:default="" ma:internalName="OriginAsset" ma:readOnly="false">
      <xsd:simpleType>
        <xsd:restriction base="dms:Text"/>
      </xsd:simpleType>
    </xsd:element>
    <xsd:element name="OriginalRelease" ma:index="100" nillable="true" ma:displayName="Original Release" ma:default="15" ma:internalName="OriginalRelease" ma:readOnly="false">
      <xsd:simpleType>
        <xsd:restriction base="dms:Choice">
          <xsd:enumeration value="14"/>
          <xsd:enumeration value="15"/>
          <xsd:enumeration value="16"/>
        </xsd:restriction>
      </xsd:simpleType>
    </xsd:element>
    <xsd:element name="OriginalSourceMarket" ma:index="101" nillable="true" ma:displayName="Original Source Market Group" ma:default="" ma:internalName="OriginalSourceMarket" ma:readOnly="false">
      <xsd:simpleType>
        <xsd:restriction base="dms:Text"/>
      </xsd:simpleType>
    </xsd:element>
    <xsd:element name="OutputCachingOn" ma:index="102" nillable="true" ma:displayName="Output Caching" ma:default="true" ma:hidden="true" ma:internalName="OutputCachingOn" ma:readOnly="false">
      <xsd:simpleType>
        <xsd:restriction base="dms:Boolean"/>
      </xsd:simpleType>
    </xsd:element>
    <xsd:element name="ParentAssetId" ma:index="103" nillable="true" ma:displayName="Parent Asset Id" ma:default="" ma:internalName="ParentAssetId" ma:readOnly="false">
      <xsd:simpleType>
        <xsd:restriction base="dms:Text"/>
      </xsd:simpleType>
    </xsd:element>
    <xsd:element name="PlannedPubDate" ma:index="104" nillable="true" ma:displayName="Planned Publish Date" ma:default="" ma:indexed="true" ma:internalName="PlannedPubDate" ma:readOnly="false">
      <xsd:simpleType>
        <xsd:restriction base="dms:DateTime"/>
      </xsd:simpleType>
    </xsd:element>
    <xsd:element name="PolicheckWords" ma:index="105" nillable="true" ma:displayName="Policheck Words" ma:default="" ma:internalName="PolicheckWords" ma:readOnly="false">
      <xsd:simpleType>
        <xsd:restriction base="dms:Text"/>
      </xsd:simpleType>
    </xsd:element>
    <xsd:element name="BusinessGroup" ma:index="106" nillable="true" ma:displayName="Product Division Owner" ma:default="" ma:internalName="BusinessGroup" ma:readOnly="false">
      <xsd:simpleType>
        <xsd:restriction base="dms:Unknown"/>
      </xsd:simpleType>
    </xsd:element>
    <xsd:element name="UAProjectedTotalWords" ma:index="107" nillable="true" ma:displayName="Projected Word Count" ma:default="" ma:internalName="UAProjectedTotalWords" ma:readOnly="false">
      <xsd:simpleType>
        <xsd:restriction base="dms:Unknown"/>
      </xsd:simpleType>
    </xsd:element>
    <xsd:element name="Provider" ma:index="108" nillable="true" ma:displayName="Provider" ma:default="" ma:internalName="Provider" ma:readOnly="false">
      <xsd:simpleType>
        <xsd:restriction base="dms:Unknown"/>
      </xsd:simpleType>
    </xsd:element>
    <xsd:element name="Providers" ma:index="109" nillable="true" ma:displayName="Providers" ma:default="" ma:internalName="Providers">
      <xsd:simpleType>
        <xsd:restriction base="dms:Unknown"/>
      </xsd:simpleType>
    </xsd:element>
    <xsd:element name="PublishStatusLookup" ma:index="110" nillable="true" ma:displayName="Publish Status" ma:default="" ma:list="{9E343742-310B-4684-A24C-1D137CB4B230}" ma:internalName="PublishStatusLookup" ma:readOnly="false" ma:showField="PublishStatu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PublishTargets" ma:index="111" nillable="true" ma:displayName="Publish Target" ma:default="OfficeOnlineVNext" ma:internalName="PublishTargets" ma:readOnly="false">
      <xsd:simpleType>
        <xsd:restriction base="dms:Unknown"/>
      </xsd:simpleType>
    </xsd:element>
    <xsd:element name="RecommendationsModifier" ma:index="112" nillable="true" ma:displayName="Recommendations Modifier" ma:default="" ma:internalName="RecommendationsModifier" ma:readOnly="false">
      <xsd:simpleType>
        <xsd:restriction base="dms:Number"/>
      </xsd:simpleType>
    </xsd:element>
    <xsd:element name="ArtSampleDocs" ma:index="113" nillable="true" ma:displayName="Sample Docs" ma:default="" ma:hidden="true" ma:internalName="ArtSampleDocs" ma:readOnly="false">
      <xsd:simpleType>
        <xsd:restriction base="dms:Text"/>
      </xsd:simpleType>
    </xsd:element>
    <xsd:element name="ScenarioTagsTaxHTField0" ma:index="115" nillable="true" ma:taxonomy="true" ma:internalName="ScenarioTagsTaxHTField0" ma:taxonomyFieldName="ScenarioTags" ma:displayName="Scenarios" ma:readOnly="false" ma:default="" ma:fieldId="{93aef74d-6c78-4815-8310-51477dceeccc}" ma:taxonomyMulti="true" ma:sspId="8f79753a-75d3-41f5-8ca3-40b843941b4f" ma:termSetId="4b7d5f16-e2f2-4fc0-bab3-6e8b931e57d6" ma:anchorId="00000000-0000-0000-0000-000000000000" ma:open="false" ma:isKeyword="false">
      <xsd:complexType>
        <xsd:sequence>
          <xsd:element ref="pc:Terms" minOccurs="0" maxOccurs="1"/>
        </xsd:sequence>
      </xsd:complexType>
    </xsd:element>
    <xsd:element name="ShowIn" ma:index="117" nillable="true" ma:displayName="Show In" ma:default="Show everywhere" ma:internalName="ShowIn" ma:readOnly="false">
      <xsd:simpleType>
        <xsd:restriction base="dms:Choice">
          <xsd:enumeration value="Hide on web"/>
          <xsd:enumeration value="On Web no search"/>
          <xsd:enumeration value="Show everywhere"/>
          <xsd:enumeration value="Special use only"/>
        </xsd:restriction>
      </xsd:simpleType>
    </xsd:element>
    <xsd:element name="SourceTitle" ma:index="118" nillable="true" ma:displayName="Source Title" ma:default="" ma:indexed="true" ma:internalName="SourceTitle" ma:readOnly="false">
      <xsd:simpleType>
        <xsd:restriction base="dms:Text"/>
      </xsd:simpleType>
    </xsd:element>
    <xsd:element name="CSXSubmissionDate" ma:index="119" nillable="true" ma:displayName="Submission Date" ma:default="" ma:internalName="CSXSubmissionDate" ma:readOnly="false">
      <xsd:simpleType>
        <xsd:restriction base="dms:DateTime"/>
      </xsd:simpleType>
    </xsd:element>
    <xsd:element name="SubmitterId" ma:index="120" nillable="true" ma:displayName="Submitter ID" ma:default="" ma:internalName="SubmitterId" ma:readOnly="false">
      <xsd:simpleType>
        <xsd:restriction base="dms:Text"/>
      </xsd:simpleType>
    </xsd:element>
    <xsd:element name="TaxCatchAll" ma:index="121" nillable="true" ma:displayName="Taxonomy Catch All Column" ma:hidden="true" ma:list="{530f955b-6704-4601-bd83-f81d87f1e440}" ma:internalName="TaxCatchAll" ma:showField="CatchAllData"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axCatchAllLabel" ma:index="122" nillable="true" ma:displayName="Taxonomy Catch All Column1" ma:hidden="true" ma:list="{530f955b-6704-4601-bd83-f81d87f1e440}" ma:internalName="TaxCatchAllLabel" ma:readOnly="true" ma:showField="CatchAllDataLabel"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emplateStatus" ma:index="123" nillable="true" ma:displayName="Template Status" ma:default="" ma:internalName="TemplateStatus">
      <xsd:simpleType>
        <xsd:restriction base="dms:Unknown"/>
      </xsd:simpleType>
    </xsd:element>
    <xsd:element name="TemplateTemplateType" ma:index="124" nillable="true" ma:displayName="Template Type" ma:default="" ma:internalName="TemplateTemplateType">
      <xsd:simpleType>
        <xsd:restriction base="dms:Unknown"/>
      </xsd:simpleType>
    </xsd:element>
    <xsd:element name="ThumbnailAssetId" ma:index="125" nillable="true" ma:displayName="Thumbnail Image Asset" ma:default="" ma:internalName="ThumbnailAssetId" ma:readOnly="false">
      <xsd:simpleType>
        <xsd:restriction base="dms:Text"/>
      </xsd:simpleType>
    </xsd:element>
    <xsd:element name="TimesCloned" ma:index="126" nillable="true" ma:displayName="Times Cloned" ma:default="" ma:internalName="TimesCloned" ma:readOnly="false">
      <xsd:simpleType>
        <xsd:restriction base="dms:Number"/>
      </xsd:simpleType>
    </xsd:element>
    <xsd:element name="TrustLevel" ma:index="128" nillable="true" ma:displayName="Trust Level" ma:default="1 Microsoft Managed Content" ma:internalName="TrustLevel" ma:readOnly="false">
      <xsd:simpleType>
        <xsd:restriction base="dms:Unknown"/>
      </xsd:simpleType>
    </xsd:element>
    <xsd:element name="UALocComments" ma:index="129" nillable="true" ma:displayName="UA Loc Comments" ma:default="" ma:internalName="UALocComments" ma:readOnly="false">
      <xsd:simpleType>
        <xsd:restriction base="dms:Note"/>
      </xsd:simpleType>
    </xsd:element>
    <xsd:element name="UALocRecommendation" ma:index="130" nillable="true" ma:displayName="UA Loc Recommendation" ma:default="Localize" ma:internalName="UALocRecommendation" ma:readOnly="false">
      <xsd:simpleType>
        <xsd:restriction base="dms:Choice">
          <xsd:enumeration value="Localize"/>
          <xsd:enumeration value="Never Localize"/>
          <xsd:enumeration value="Priority Localize"/>
        </xsd:restriction>
      </xsd:simpleType>
    </xsd:element>
    <xsd:element name="UANotes" ma:index="131" nillable="true" ma:displayName="UA Notes" ma:default="" ma:internalName="UANotes" ma:readOnly="false">
      <xsd:simpleType>
        <xsd:restriction base="dms:Note"/>
      </xsd:simpleType>
    </xsd:element>
    <xsd:element name="TPAppVersion" ma:index="132" nillable="true" ma:displayName="Version" ma:default="" ma:internalName="TPAppVersion">
      <xsd:simpleType>
        <xsd:restriction base="dms:Text"/>
      </xsd:simpleType>
    </xsd:element>
    <xsd:element name="VoteCount" ma:index="133" nillable="true" ma:displayName="Vote Count" ma:default="" ma:internalName="VoteCount" ma:readOnly="fals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2" ma:displayName="Content Type"/>
        <xsd:element ref="dc:title" minOccurs="0" maxOccurs="1" ma:index="127"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APDescription xmlns="4873beb7-5857-4685-be1f-d57550cc96cc" xsi:nil="true"/>
    <AssetExpire xmlns="4873beb7-5857-4685-be1f-d57550cc96cc">2029-01-01T08:00:00+00:00</AssetExpire>
    <CampaignTagsTaxHTField0 xmlns="4873beb7-5857-4685-be1f-d57550cc96cc">
      <Terms xmlns="http://schemas.microsoft.com/office/infopath/2007/PartnerControls"/>
    </CampaignTagsTaxHTField0>
    <IntlLangReviewDate xmlns="4873beb7-5857-4685-be1f-d57550cc96cc" xsi:nil="true"/>
    <TPFriendlyName xmlns="4873beb7-5857-4685-be1f-d57550cc96cc" xsi:nil="true"/>
    <IntlLangReview xmlns="4873beb7-5857-4685-be1f-d57550cc96cc">false</IntlLangReview>
    <LocLastLocAttemptVersionLookup xmlns="4873beb7-5857-4685-be1f-d57550cc96cc">855024</LocLastLocAttemptVersionLookup>
    <PolicheckWords xmlns="4873beb7-5857-4685-be1f-d57550cc96cc" xsi:nil="true"/>
    <SubmitterId xmlns="4873beb7-5857-4685-be1f-d57550cc96cc" xsi:nil="true"/>
    <AcquiredFrom xmlns="4873beb7-5857-4685-be1f-d57550cc96cc">Internal MS</AcquiredFrom>
    <EditorialStatus xmlns="4873beb7-5857-4685-be1f-d57550cc96cc">Complete</EditorialStatus>
    <Markets xmlns="4873beb7-5857-4685-be1f-d57550cc96cc"/>
    <OriginAsset xmlns="4873beb7-5857-4685-be1f-d57550cc96cc" xsi:nil="true"/>
    <AssetStart xmlns="4873beb7-5857-4685-be1f-d57550cc96cc">2012-08-31T08:50:00+00:00</AssetStart>
    <FriendlyTitle xmlns="4873beb7-5857-4685-be1f-d57550cc96cc" xsi:nil="true"/>
    <MarketSpecific xmlns="4873beb7-5857-4685-be1f-d57550cc96cc">false</MarketSpecific>
    <TPNamespace xmlns="4873beb7-5857-4685-be1f-d57550cc96cc" xsi:nil="true"/>
    <PublishStatusLookup xmlns="4873beb7-5857-4685-be1f-d57550cc96cc">
      <Value>1616423</Value>
    </PublishStatusLookup>
    <APAuthor xmlns="4873beb7-5857-4685-be1f-d57550cc96cc">
      <UserInfo>
        <DisplayName>REDMOND\kristaa</DisplayName>
        <AccountId>136</AccountId>
        <AccountType/>
      </UserInfo>
    </APAuthor>
    <TPCommandLine xmlns="4873beb7-5857-4685-be1f-d57550cc96cc" xsi:nil="true"/>
    <IntlLangReviewer xmlns="4873beb7-5857-4685-be1f-d57550cc96cc" xsi:nil="true"/>
    <OpenTemplate xmlns="4873beb7-5857-4685-be1f-d57550cc96cc">true</OpenTemplate>
    <CSXSubmissionDate xmlns="4873beb7-5857-4685-be1f-d57550cc96cc" xsi:nil="true"/>
    <TaxCatchAll xmlns="4873beb7-5857-4685-be1f-d57550cc96cc"/>
    <Manager xmlns="4873beb7-5857-4685-be1f-d57550cc96cc" xsi:nil="true"/>
    <NumericId xmlns="4873beb7-5857-4685-be1f-d57550cc96cc" xsi:nil="true"/>
    <ParentAssetId xmlns="4873beb7-5857-4685-be1f-d57550cc96cc" xsi:nil="true"/>
    <OriginalSourceMarket xmlns="4873beb7-5857-4685-be1f-d57550cc96cc" xsi:nil="true"/>
    <ApprovalStatus xmlns="4873beb7-5857-4685-be1f-d57550cc96cc">InProgress</ApprovalStatus>
    <TPComponent xmlns="4873beb7-5857-4685-be1f-d57550cc96cc" xsi:nil="true"/>
    <EditorialTags xmlns="4873beb7-5857-4685-be1f-d57550cc96cc" xsi:nil="true"/>
    <TPExecutable xmlns="4873beb7-5857-4685-be1f-d57550cc96cc" xsi:nil="true"/>
    <TPLaunchHelpLink xmlns="4873beb7-5857-4685-be1f-d57550cc96cc" xsi:nil="true"/>
    <LocComments xmlns="4873beb7-5857-4685-be1f-d57550cc96cc" xsi:nil="true"/>
    <LocRecommendedHandoff xmlns="4873beb7-5857-4685-be1f-d57550cc96cc" xsi:nil="true"/>
    <SourceTitle xmlns="4873beb7-5857-4685-be1f-d57550cc96cc" xsi:nil="true"/>
    <CSXUpdate xmlns="4873beb7-5857-4685-be1f-d57550cc96cc">false</CSXUpdate>
    <IntlLocPriority xmlns="4873beb7-5857-4685-be1f-d57550cc96cc" xsi:nil="true"/>
    <UAProjectedTotalWords xmlns="4873beb7-5857-4685-be1f-d57550cc96cc" xsi:nil="true"/>
    <AssetType xmlns="4873beb7-5857-4685-be1f-d57550cc96cc">TP</AssetType>
    <MachineTranslated xmlns="4873beb7-5857-4685-be1f-d57550cc96cc">false</MachineTranslated>
    <OutputCachingOn xmlns="4873beb7-5857-4685-be1f-d57550cc96cc">false</OutputCachingOn>
    <TemplateStatus xmlns="4873beb7-5857-4685-be1f-d57550cc96cc">Complete</TemplateStatus>
    <IsSearchable xmlns="4873beb7-5857-4685-be1f-d57550cc96cc">true</IsSearchable>
    <ContentItem xmlns="4873beb7-5857-4685-be1f-d57550cc96cc" xsi:nil="true"/>
    <HandoffToMSDN xmlns="4873beb7-5857-4685-be1f-d57550cc96cc" xsi:nil="true"/>
    <ShowIn xmlns="4873beb7-5857-4685-be1f-d57550cc96cc">Show everywhere</ShowIn>
    <ThumbnailAssetId xmlns="4873beb7-5857-4685-be1f-d57550cc96cc" xsi:nil="true"/>
    <UALocComments xmlns="4873beb7-5857-4685-be1f-d57550cc96cc" xsi:nil="true"/>
    <UALocRecommendation xmlns="4873beb7-5857-4685-be1f-d57550cc96cc">Localize</UALocRecommendation>
    <LastModifiedDateTime xmlns="4873beb7-5857-4685-be1f-d57550cc96cc" xsi:nil="true"/>
    <LegacyData xmlns="4873beb7-5857-4685-be1f-d57550cc96cc" xsi:nil="true"/>
    <LocManualTestRequired xmlns="4873beb7-5857-4685-be1f-d57550cc96cc">false</LocManualTestRequired>
    <LocMarketGroupTiers2 xmlns="4873beb7-5857-4685-be1f-d57550cc96cc" xsi:nil="true"/>
    <ClipArtFilename xmlns="4873beb7-5857-4685-be1f-d57550cc96cc" xsi:nil="true"/>
    <TPApplication xmlns="4873beb7-5857-4685-be1f-d57550cc96cc" xsi:nil="true"/>
    <CSXHash xmlns="4873beb7-5857-4685-be1f-d57550cc96cc" xsi:nil="true"/>
    <DirectSourceMarket xmlns="4873beb7-5857-4685-be1f-d57550cc96cc" xsi:nil="true"/>
    <PrimaryImageGen xmlns="4873beb7-5857-4685-be1f-d57550cc96cc">true</PrimaryImageGen>
    <PlannedPubDate xmlns="4873beb7-5857-4685-be1f-d57550cc96cc" xsi:nil="true"/>
    <CSXSubmissionMarket xmlns="4873beb7-5857-4685-be1f-d57550cc96cc" xsi:nil="true"/>
    <Downloads xmlns="4873beb7-5857-4685-be1f-d57550cc96cc">0</Downloads>
    <ArtSampleDocs xmlns="4873beb7-5857-4685-be1f-d57550cc96cc" xsi:nil="true"/>
    <TrustLevel xmlns="4873beb7-5857-4685-be1f-d57550cc96cc">1 Microsoft Managed Content</TrustLevel>
    <BlockPublish xmlns="4873beb7-5857-4685-be1f-d57550cc96cc">false</BlockPublish>
    <TPLaunchHelpLinkType xmlns="4873beb7-5857-4685-be1f-d57550cc96cc">Template</TPLaunchHelpLinkType>
    <LocalizationTagsTaxHTField0 xmlns="4873beb7-5857-4685-be1f-d57550cc96cc">
      <Terms xmlns="http://schemas.microsoft.com/office/infopath/2007/PartnerControls"/>
    </LocalizationTagsTaxHTField0>
    <BusinessGroup xmlns="4873beb7-5857-4685-be1f-d57550cc96cc" xsi:nil="true"/>
    <Providers xmlns="4873beb7-5857-4685-be1f-d57550cc96cc" xsi:nil="true"/>
    <TemplateTemplateType xmlns="4873beb7-5857-4685-be1f-d57550cc96cc">PowerPoint Presentation Template</TemplateTemplateType>
    <TimesCloned xmlns="4873beb7-5857-4685-be1f-d57550cc96cc" xsi:nil="true"/>
    <TPAppVersion xmlns="4873beb7-5857-4685-be1f-d57550cc96cc" xsi:nil="true"/>
    <VoteCount xmlns="4873beb7-5857-4685-be1f-d57550cc96cc" xsi:nil="true"/>
    <AverageRating xmlns="4873beb7-5857-4685-be1f-d57550cc96cc" xsi:nil="true"/>
    <FeatureTagsTaxHTField0 xmlns="4873beb7-5857-4685-be1f-d57550cc96cc">
      <Terms xmlns="http://schemas.microsoft.com/office/infopath/2007/PartnerControls"/>
    </FeatureTagsTaxHTField0>
    <Provider xmlns="4873beb7-5857-4685-be1f-d57550cc96cc" xsi:nil="true"/>
    <UACurrentWords xmlns="4873beb7-5857-4685-be1f-d57550cc96cc" xsi:nil="true"/>
    <AssetId xmlns="4873beb7-5857-4685-be1f-d57550cc96cc">TP103431361</AssetId>
    <TPClientViewer xmlns="4873beb7-5857-4685-be1f-d57550cc96cc" xsi:nil="true"/>
    <DSATActionTaken xmlns="4873beb7-5857-4685-be1f-d57550cc96cc" xsi:nil="true"/>
    <APEditor xmlns="4873beb7-5857-4685-be1f-d57550cc96cc">
      <UserInfo>
        <DisplayName/>
        <AccountId xsi:nil="true"/>
        <AccountType/>
      </UserInfo>
    </APEditor>
    <TPInstallLocation xmlns="4873beb7-5857-4685-be1f-d57550cc96cc" xsi:nil="true"/>
    <OOCacheId xmlns="4873beb7-5857-4685-be1f-d57550cc96cc" xsi:nil="true"/>
    <IsDeleted xmlns="4873beb7-5857-4685-be1f-d57550cc96cc">false</IsDeleted>
    <PublishTargets xmlns="4873beb7-5857-4685-be1f-d57550cc96cc">OfficeOnlineVNext</PublishTargets>
    <ApprovalLog xmlns="4873beb7-5857-4685-be1f-d57550cc96cc" xsi:nil="true"/>
    <BugNumber xmlns="4873beb7-5857-4685-be1f-d57550cc96cc" xsi:nil="true"/>
    <CrawlForDependencies xmlns="4873beb7-5857-4685-be1f-d57550cc96cc">false</CrawlForDependencies>
    <InternalTagsTaxHTField0 xmlns="4873beb7-5857-4685-be1f-d57550cc96cc">
      <Terms xmlns="http://schemas.microsoft.com/office/infopath/2007/PartnerControls"/>
    </InternalTagsTaxHTField0>
    <LastHandOff xmlns="4873beb7-5857-4685-be1f-d57550cc96cc" xsi:nil="true"/>
    <Milestone xmlns="4873beb7-5857-4685-be1f-d57550cc96cc" xsi:nil="true"/>
    <OriginalRelease xmlns="4873beb7-5857-4685-be1f-d57550cc96cc">15</OriginalRelease>
    <RecommendationsModifier xmlns="4873beb7-5857-4685-be1f-d57550cc96cc" xsi:nil="true"/>
    <ScenarioTagsTaxHTField0 xmlns="4873beb7-5857-4685-be1f-d57550cc96cc">
      <Terms xmlns="http://schemas.microsoft.com/office/infopath/2007/PartnerControls"/>
    </ScenarioTagsTaxHTField0>
    <UANotes xmlns="4873beb7-5857-4685-be1f-d57550cc96cc" xsi:nil="true"/>
  </documentManagement>
</p:properties>
</file>

<file path=customXml/itemProps1.xml><?xml version="1.0" encoding="utf-8"?>
<ds:datastoreItem xmlns:ds="http://schemas.openxmlformats.org/officeDocument/2006/customXml" ds:itemID="{561E720F-F05D-4536-9C34-0CFCED65D3B7}">
  <ds:schemaRefs>
    <ds:schemaRef ds:uri="http://schemas.microsoft.com/sharepoint/v3/contenttype/forms"/>
  </ds:schemaRefs>
</ds:datastoreItem>
</file>

<file path=customXml/itemProps2.xml><?xml version="1.0" encoding="utf-8"?>
<ds:datastoreItem xmlns:ds="http://schemas.openxmlformats.org/officeDocument/2006/customXml" ds:itemID="{28C8B9CA-0273-4370-889A-FC05DA5C2FA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873beb7-5857-4685-be1f-d57550cc96c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CDDBB83-77C1-4099-A0AA-289882E745E2}">
  <ds:schemaRefs>
    <ds:schemaRef ds:uri="http://purl.org/dc/elements/1.1/"/>
    <ds:schemaRef ds:uri="http://schemas.microsoft.com/office/2006/metadata/properties"/>
    <ds:schemaRef ds:uri="4873beb7-5857-4685-be1f-d57550cc96cc"/>
    <ds:schemaRef ds:uri="http://schemas.openxmlformats.org/package/2006/metadata/core-properties"/>
    <ds:schemaRef ds:uri="http://purl.org/dc/terms/"/>
    <ds:schemaRef ds:uri="http://schemas.microsoft.com/office/2006/documentManagement/types"/>
    <ds:schemaRef ds:uri="http://schemas.microsoft.com/office/infopath/2007/PartnerControl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Academic presentation, pinstripe and ribbon design (widescreen)</Template>
  <TotalTime>1269</TotalTime>
  <Words>3851</Words>
  <Application>Microsoft Office PowerPoint</Application>
  <PresentationFormat>Widescreen</PresentationFormat>
  <Paragraphs>291</Paragraphs>
  <Slides>50</Slides>
  <Notes>12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50</vt:i4>
      </vt:variant>
    </vt:vector>
  </HeadingPairs>
  <TitlesOfParts>
    <vt:vector size="58" baseType="lpstr">
      <vt:lpstr>Aptos</vt:lpstr>
      <vt:lpstr>Arial</vt:lpstr>
      <vt:lpstr>Courier New</vt:lpstr>
      <vt:lpstr>Euphemia</vt:lpstr>
      <vt:lpstr>Plantagenet Cherokee</vt:lpstr>
      <vt:lpstr>Times New Roman</vt:lpstr>
      <vt:lpstr>Wingdings</vt:lpstr>
      <vt:lpstr>Academic Literature 16x9</vt:lpstr>
      <vt:lpstr>Supporting Mobile Interaction Using smartphone barometer sensing</vt:lpstr>
      <vt:lpstr>Introduction: Smartphone Sensors and Barometer Potential</vt:lpstr>
      <vt:lpstr>Related Work</vt:lpstr>
      <vt:lpstr>Experimentation with Barometer Sensor</vt:lpstr>
      <vt:lpstr>Sound Pressure Experiment</vt:lpstr>
      <vt:lpstr>Sound Pressure Experiment – Experimental Setup</vt:lpstr>
      <vt:lpstr>Sound Pressure Experiment – Trail 1 Results</vt:lpstr>
      <vt:lpstr>Sound Pressure Experiment – Trail 2 Results</vt:lpstr>
      <vt:lpstr>Sound Pressure Experiment – Trail 3 Results</vt:lpstr>
      <vt:lpstr>Sound Pressure Experiment – Trail 4 Results</vt:lpstr>
      <vt:lpstr>Sound Pressure Experiment – Trail 5 Results</vt:lpstr>
      <vt:lpstr>Sound Pressure Experiment – Trail 6 Results</vt:lpstr>
      <vt:lpstr>Sound Pressure Experiment – Trail 7 Results</vt:lpstr>
      <vt:lpstr>Sound Pressure Experiment – Takeaways</vt:lpstr>
      <vt:lpstr>Sound Pressure Experiment – Unexpected Trend Across Trials</vt:lpstr>
      <vt:lpstr>Ambient Pressure Experiment</vt:lpstr>
      <vt:lpstr>Ambient Pressure Experiment – Trial 1</vt:lpstr>
      <vt:lpstr>Ambient Pressure Experiment – Trial 2</vt:lpstr>
      <vt:lpstr>Ambient Pressure Experiment – Trial 3</vt:lpstr>
      <vt:lpstr>Ambient Pressure Experiment – Trial 4</vt:lpstr>
      <vt:lpstr>Ambient Pressure Experiment – Takeaways</vt:lpstr>
      <vt:lpstr>Breathalyzer Experiment</vt:lpstr>
      <vt:lpstr>Breathalyzer Experiment – Bottom of the Front Face</vt:lpstr>
      <vt:lpstr>Breathalyzer Experiment – – Bottom of the Back Face</vt:lpstr>
      <vt:lpstr>Breathalyzer Experiment – Top of the Front Face</vt:lpstr>
      <vt:lpstr>Breathalyzer Experiment – Top of the Back Face</vt:lpstr>
      <vt:lpstr>Breathalyzer Experiment – Takeaways</vt:lpstr>
      <vt:lpstr>Barometer Interface Application</vt:lpstr>
      <vt:lpstr>Barometer Interface Application</vt:lpstr>
      <vt:lpstr>Blowing Language</vt:lpstr>
      <vt:lpstr>Blowing Language Implementation</vt:lpstr>
      <vt:lpstr>Blowing Language Implementation</vt:lpstr>
      <vt:lpstr>Detecting Blows Using a Slope Threshold</vt:lpstr>
      <vt:lpstr>Slope Threshold Implementation</vt:lpstr>
      <vt:lpstr>Slope Threshold Evaluation – Script 1 Results</vt:lpstr>
      <vt:lpstr>Slope Threshold Evaluation – Script 2 Results</vt:lpstr>
      <vt:lpstr>Slope Threshold Evaluation – Script 3 Results</vt:lpstr>
      <vt:lpstr>Slope Threshold Evaluation – Total Sum of All 3 Scripts</vt:lpstr>
      <vt:lpstr>Detecting Blows Using a Pressure Threshold</vt:lpstr>
      <vt:lpstr>Pressure Threshold High-Pass Filter</vt:lpstr>
      <vt:lpstr>Pressure Threshold High-Pass Filter Implementation</vt:lpstr>
      <vt:lpstr>Pressure Threshold Implementation</vt:lpstr>
      <vt:lpstr>Pressure Threshold Evaluation – Script 1 Results</vt:lpstr>
      <vt:lpstr>Pressure Threshold Evaluation – Script 2 Results</vt:lpstr>
      <vt:lpstr>Pressure Threshold Evaluation – Script 3 Results</vt:lpstr>
      <vt:lpstr>Pressure Threshold Evaluation – Total Sum of All 3 Scripts</vt:lpstr>
      <vt:lpstr>Slope Threshold vs Pressure Threshold</vt:lpstr>
      <vt:lpstr>Demonstration</vt:lpstr>
      <vt:lpstr>Conclusion</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Andrew Miner</dc:creator>
  <cp:lastModifiedBy>Andrew Miner</cp:lastModifiedBy>
  <cp:revision>10</cp:revision>
  <dcterms:created xsi:type="dcterms:W3CDTF">2024-11-03T18:34:18Z</dcterms:created>
  <dcterms:modified xsi:type="dcterms:W3CDTF">2024-11-18T05:16:52Z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0x0101006EDDDB5EE6D98C44930B742096920B300400F5B6D36B3EF94B4E9A635CDF2A18F5B8</vt:lpwstr>
  </property>
  <property fmtid="{D5CDD505-2E9C-101B-9397-08002B2CF9AE}" pid="3" name="InternalTags">
    <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